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9" r:id="rId3"/>
    <p:sldId id="258" r:id="rId4"/>
    <p:sldId id="292" r:id="rId5"/>
    <p:sldId id="294" r:id="rId6"/>
    <p:sldId id="260" r:id="rId7"/>
    <p:sldId id="261" r:id="rId8"/>
    <p:sldId id="264" r:id="rId9"/>
    <p:sldId id="266" r:id="rId10"/>
    <p:sldId id="295" r:id="rId11"/>
    <p:sldId id="296" r:id="rId12"/>
    <p:sldId id="268" r:id="rId13"/>
    <p:sldId id="297" r:id="rId14"/>
    <p:sldId id="277" r:id="rId15"/>
    <p:sldId id="276" r:id="rId16"/>
    <p:sldId id="303" r:id="rId17"/>
    <p:sldId id="298" r:id="rId18"/>
    <p:sldId id="299" r:id="rId19"/>
    <p:sldId id="301" r:id="rId20"/>
    <p:sldId id="300" r:id="rId21"/>
    <p:sldId id="302" r:id="rId22"/>
    <p:sldId id="278" r:id="rId23"/>
    <p:sldId id="30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B9F973-2D15-44E1-B2FC-35F64FA43BB0}">
          <p14:sldIdLst>
            <p14:sldId id="256"/>
            <p14:sldId id="289"/>
            <p14:sldId id="258"/>
          </p14:sldIdLst>
        </p14:section>
        <p14:section name="Summary Section" id="{4C770A10-450D-437D-AFA6-8D150507CFFC}">
          <p14:sldIdLst/>
        </p14:section>
        <p14:section name="A philosophical view" id="{BEF1E786-D1F1-4A3A-8726-2783757600EB}">
          <p14:sldIdLst>
            <p14:sldId id="292"/>
            <p14:sldId id="294"/>
            <p14:sldId id="260"/>
          </p14:sldIdLst>
        </p14:section>
        <p14:section name="From UML Actor to ASM Actor" id="{7B91DE36-62AD-455B-A4DD-BA324E0CDF74}">
          <p14:sldIdLst>
            <p14:sldId id="261"/>
            <p14:sldId id="264"/>
          </p14:sldIdLst>
        </p14:section>
        <p14:section name="Lift Example" id="{281D4424-9473-4905-B1D6-D515DBC84C2E}">
          <p14:sldIdLst>
            <p14:sldId id="266"/>
            <p14:sldId id="295"/>
            <p14:sldId id="296"/>
            <p14:sldId id="268"/>
          </p14:sldIdLst>
        </p14:section>
        <p14:section name="Use of scenarios" id="{DA0668A8-CA3A-451E-AA50-FF6F5374246C}">
          <p14:sldIdLst>
            <p14:sldId id="297"/>
          </p14:sldIdLst>
        </p14:section>
        <p14:section name="AsmetaValidator" id="{C1773415-8752-43A5-BC99-7AC6A53E7E0C}">
          <p14:sldIdLst>
            <p14:sldId id="277"/>
            <p14:sldId id="276"/>
            <p14:sldId id="303"/>
          </p14:sldIdLst>
        </p14:section>
        <p14:section name="new uses" id="{1E78BEDB-A2D7-4C98-88BE-423120F01FB0}">
          <p14:sldIdLst>
            <p14:sldId id="298"/>
          </p14:sldIdLst>
        </p14:section>
        <p14:section name="Scenarios and refinement" id="{957887B7-B1BD-4CDE-A729-682D2A3D480C}">
          <p14:sldIdLst>
            <p14:sldId id="299"/>
          </p14:sldIdLst>
        </p14:section>
        <p14:section name="Automatic generation of scenarios" id="{E29C7180-BFD3-43EE-A0E4-B006D5030D80}">
          <p14:sldIdLst>
            <p14:sldId id="301"/>
          </p14:sldIdLst>
        </p14:section>
        <p14:section name="Scenarios and traceability (ABZ 2021) " id="{5BFED242-EE28-44DF-8234-809FEB22ABC0}">
          <p14:sldIdLst>
            <p14:sldId id="300"/>
            <p14:sldId id="302"/>
          </p14:sldIdLst>
        </p14:section>
        <p14:section name="Test generation and execution process" id="{F20D9909-79E7-49D5-A7B6-86BB90600C93}">
          <p14:sldIdLst>
            <p14:sldId id="278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/>
    </p:cSldViewPr>
  </p:slideViewPr>
  <p:outlineViewPr>
    <p:cViewPr>
      <p:scale>
        <a:sx n="33" d="100"/>
        <a:sy n="33" d="100"/>
      </p:scale>
      <p:origin x="0" y="-7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3A580-EB74-47E1-AF60-C1207238A99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427E2-92D5-4EC4-ADC1-F7449D39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27E2-92D5-4EC4-ADC1-F7449D392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27E2-92D5-4EC4-ADC1-F7449D392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427E2-92D5-4EC4-ADC1-F7449D392F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E57F-FB49-418C-BD35-C5A52A05689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9B9958FE-5604-404E-8CFA-78FDCCB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6AE38A-F37A-7D46-A340-4C7B145E3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1688C62-C93C-464D-BED6-6C144521EA90}"/>
              </a:ext>
            </a:extLst>
          </p:cNvPr>
          <p:cNvSpPr txBox="1">
            <a:spLocks/>
          </p:cNvSpPr>
          <p:nvPr/>
        </p:nvSpPr>
        <p:spPr>
          <a:xfrm>
            <a:off x="775762" y="1643251"/>
            <a:ext cx="10650644" cy="585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1800" b="0" dirty="0"/>
              <a:t>Sottotitolo della presentazione.</a:t>
            </a:r>
          </a:p>
          <a:p>
            <a:r>
              <a:rPr lang="it-IT" sz="1800" b="0" dirty="0" err="1"/>
              <a:t>Lorem</a:t>
            </a:r>
            <a:r>
              <a:rPr lang="it-IT" sz="1800" b="0" dirty="0"/>
              <a:t> </a:t>
            </a:r>
            <a:r>
              <a:rPr lang="it-IT" sz="1800" b="0" dirty="0" err="1"/>
              <a:t>ipsum</a:t>
            </a:r>
            <a:r>
              <a:rPr lang="it-IT" sz="1800" b="0" dirty="0"/>
              <a:t> </a:t>
            </a:r>
            <a:r>
              <a:rPr lang="it-IT" sz="1800" b="0" dirty="0" err="1"/>
              <a:t>dolor</a:t>
            </a:r>
            <a:r>
              <a:rPr lang="it-IT" sz="1800" b="0" dirty="0"/>
              <a:t> </a:t>
            </a:r>
            <a:r>
              <a:rPr lang="it-IT" sz="1800" b="0" dirty="0" err="1"/>
              <a:t>sit</a:t>
            </a:r>
            <a:r>
              <a:rPr lang="it-IT" sz="1800" b="0" dirty="0"/>
              <a:t> </a:t>
            </a:r>
            <a:r>
              <a:rPr lang="it-IT" sz="1800" b="0" dirty="0" err="1"/>
              <a:t>amet</a:t>
            </a:r>
            <a:r>
              <a:rPr lang="it-IT" sz="1800" b="0" dirty="0"/>
              <a:t>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080716-9AA8-C84B-97DE-2498E9EFC826}"/>
              </a:ext>
            </a:extLst>
          </p:cNvPr>
          <p:cNvSpPr txBox="1"/>
          <p:nvPr/>
        </p:nvSpPr>
        <p:spPr>
          <a:xfrm>
            <a:off x="774828" y="2642616"/>
            <a:ext cx="5187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1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2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3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FDA0B6-93C1-F54D-8149-EE4337D572CD}"/>
              </a:ext>
            </a:extLst>
          </p:cNvPr>
          <p:cNvSpPr txBox="1"/>
          <p:nvPr/>
        </p:nvSpPr>
        <p:spPr>
          <a:xfrm>
            <a:off x="6180888" y="2642616"/>
            <a:ext cx="518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4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5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7CA3FF-1A1E-FD47-86A1-810C49CFD445}"/>
              </a:ext>
            </a:extLst>
          </p:cNvPr>
          <p:cNvSpPr txBox="1"/>
          <p:nvPr/>
        </p:nvSpPr>
        <p:spPr>
          <a:xfrm>
            <a:off x="774828" y="490985"/>
            <a:ext cx="850392" cy="20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36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4EC7AE-9250-B946-9EB8-BC4322503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82551A4-41A1-BF49-B600-3990D26A0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99F6BAC3-2ABC-DA49-BC1C-62E7E140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921C8003-4F0C-B94F-9FE8-A28BFA9E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1200">
                <a:latin typeface="Rubik" pitchFamily="2" charset="-79"/>
                <a:cs typeface="Rubik" pitchFamily="2" charset="-79"/>
              </a:defRPr>
            </a:lvl4pPr>
            <a:lvl5pPr>
              <a:defRPr sz="12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42B3ECC-045E-3D45-81BD-DC9945DD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+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F8847FC-3607-104A-BDD8-73CA4C4B90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D063E752-FC99-A249-BB88-73C9E4E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143B471E-7CEB-024E-9D9E-A69E81E8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12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321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715B9ED-2EE3-C04A-B74D-B54C618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271985D-3113-DC47-839E-4C2FB070A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FE370B8-594B-3B4C-A499-384818115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4F47BCA-A6AA-447E-A421-2AF7318C3B2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98900" y="2201863"/>
            <a:ext cx="7523163" cy="3587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7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B53C4FE-52FE-3449-8EAF-469CF991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Istituzi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4993240-CF35-FA47-847F-DA2811B3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9EFC7C-117B-4AE7-BA08-7BB281460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3856038"/>
            <a:ext cx="6784975" cy="10033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Sottotitolo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C9F631-16FB-47DB-A53C-08F4B7E505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144" y="2590030"/>
            <a:ext cx="2143095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200" b="1" i="0" kern="1200" dirty="0">
                <a:solidFill>
                  <a:srgbClr val="C96643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Corso di Laurea in Ingegneria Informatica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7811DC4-B52A-4A04-BF58-FE45461CFD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5144" y="4321851"/>
            <a:ext cx="2143095" cy="1003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b="0" i="0" kern="1200" dirty="0" smtClean="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Prof. Nome Cognome</a:t>
            </a:r>
          </a:p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Prof.ssa Nome Cognome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E02E375-8F51-40E1-8E47-067E0F983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5144" y="6247996"/>
            <a:ext cx="2143095" cy="25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b="0" i="0" kern="1200" dirty="0" smtClean="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16/12/2020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FCD6A-8A0E-48B4-8785-6432B46B32DC}"/>
              </a:ext>
            </a:extLst>
          </p:cNvPr>
          <p:cNvSpPr txBox="1"/>
          <p:nvPr/>
        </p:nvSpPr>
        <p:spPr>
          <a:xfrm>
            <a:off x="8995144" y="4044852"/>
            <a:ext cx="76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kern="1200" dirty="0">
                <a:solidFill>
                  <a:srgbClr val="426EB0"/>
                </a:solidFill>
                <a:latin typeface="Rubik" pitchFamily="2" charset="-79"/>
                <a:ea typeface="+mj-ea"/>
                <a:cs typeface="Rubik" pitchFamily="2" charset="-79"/>
              </a:rPr>
              <a:t>Relatori</a:t>
            </a:r>
            <a:endParaRPr lang="en-GB" sz="1200" b="0" i="0" kern="1200" dirty="0">
              <a:solidFill>
                <a:srgbClr val="426EB0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573A1-61A0-40D7-BB04-0AB5B2BF50AD}"/>
              </a:ext>
            </a:extLst>
          </p:cNvPr>
          <p:cNvSpPr txBox="1"/>
          <p:nvPr/>
        </p:nvSpPr>
        <p:spPr>
          <a:xfrm>
            <a:off x="8995143" y="5378422"/>
            <a:ext cx="76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kern="1200" dirty="0">
                <a:solidFill>
                  <a:srgbClr val="426EB0"/>
                </a:solidFill>
                <a:latin typeface="Rubik" pitchFamily="2" charset="-79"/>
                <a:ea typeface="+mj-ea"/>
                <a:cs typeface="Rubik" pitchFamily="2" charset="-79"/>
              </a:rPr>
              <a:t>Sede</a:t>
            </a:r>
            <a:endParaRPr lang="en-GB" sz="1200" b="0" i="0" kern="1200" dirty="0">
              <a:solidFill>
                <a:srgbClr val="426EB0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F48B875-8C37-475A-A682-C85BB4804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95144" y="5644343"/>
            <a:ext cx="2143095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b="0" i="0" kern="1200" dirty="0" smtClean="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Dalmine</a:t>
            </a:r>
          </a:p>
          <a:p>
            <a:pPr lvl="0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AC798-7B29-49B2-87FA-B875C2F859D9}"/>
              </a:ext>
            </a:extLst>
          </p:cNvPr>
          <p:cNvSpPr txBox="1"/>
          <p:nvPr/>
        </p:nvSpPr>
        <p:spPr>
          <a:xfrm>
            <a:off x="8995142" y="5970997"/>
            <a:ext cx="761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kern="1200" dirty="0">
                <a:solidFill>
                  <a:srgbClr val="426EB0"/>
                </a:solidFill>
                <a:latin typeface="Rubik" pitchFamily="2" charset="-79"/>
                <a:ea typeface="+mj-ea"/>
                <a:cs typeface="Rubik" pitchFamily="2" charset="-79"/>
              </a:rPr>
              <a:t>Data</a:t>
            </a:r>
            <a:endParaRPr lang="en-GB" sz="1200" b="0" i="0" kern="1200" dirty="0">
              <a:solidFill>
                <a:srgbClr val="426EB0"/>
              </a:solidFill>
              <a:latin typeface="Rubik" pitchFamily="2" charset="-79"/>
              <a:ea typeface="+mj-ea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507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pertina Istituzi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4993240-CF35-FA47-847F-DA2811B3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9EFC7C-117B-4AE7-BA08-7BB281460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3" y="3856038"/>
            <a:ext cx="6784975" cy="10033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Sottotitolo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67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44CE-B4CC-4320-983A-B54C47A4C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D609B-F315-4FB7-BD39-74046A006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383833" y="1805264"/>
            <a:ext cx="94244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it" smtClean="0"/>
              <a:pPr algn="r"/>
              <a:t>‹#›</a:t>
            </a:fld>
            <a:endParaRPr lang="it"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r="64064"/>
          <a:stretch/>
        </p:blipFill>
        <p:spPr>
          <a:xfrm>
            <a:off x="993144" y="6412033"/>
            <a:ext cx="351723" cy="384000"/>
          </a:xfrm>
          <a:prstGeom prst="rect">
            <a:avLst/>
          </a:prstGeom>
          <a:noFill/>
          <a:ln>
            <a:noFill/>
          </a:ln>
          <a:effectLst>
            <a:outerShdw blurRad="114300" dist="57150" dir="7860000" algn="bl" rotWithShape="0">
              <a:schemeClr val="lt1">
                <a:alpha val="50000"/>
              </a:schemeClr>
            </a:outerShdw>
          </a:effectLst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r="55596"/>
          <a:stretch/>
        </p:blipFill>
        <p:spPr>
          <a:xfrm>
            <a:off x="52633" y="6412033"/>
            <a:ext cx="430953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 r="65322"/>
          <a:stretch/>
        </p:blipFill>
        <p:spPr>
          <a:xfrm>
            <a:off x="539312" y="6412034"/>
            <a:ext cx="398091" cy="3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5">
            <a:alphaModFix/>
          </a:blip>
          <a:srcRect r="68632" b="10"/>
          <a:stretch/>
        </p:blipFill>
        <p:spPr>
          <a:xfrm>
            <a:off x="1400608" y="6412033"/>
            <a:ext cx="384291" cy="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26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1792514"/>
            <a:ext cx="10650645" cy="399687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400"/>
            </a:lvl2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endParaRPr lang="it-IT" dirty="0"/>
          </a:p>
          <a:p>
            <a:pPr lvl="1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vel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Testo + Immagi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14B5D59-1901-B345-8133-5967BE78B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6C9EFE9-1ADE-434E-A1F4-D291CE6FCD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5E96A3BF-2EA0-1A46-8A84-93BD1F1D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40F85-2EE8-45D0-B161-1B0138DAB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5024" y="569535"/>
            <a:ext cx="5167136" cy="522007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8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Testo + Immagine ful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8E7D984-C09A-DF4C-B2B1-663568982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F703EF7-18B7-B447-AC6E-5E04F39360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4982AC9-1DF1-F74D-8B61-0A7A0EC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3425-A0AC-4DD5-9B1C-B5576BEB95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0625" y="0"/>
            <a:ext cx="592137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+ Immagine ful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D422DC-8DBA-4D4C-8A7C-E2DDD86A9B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0625" y="0"/>
            <a:ext cx="592137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5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Immagi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DBD91D1-D38D-7149-BCF4-9559A1465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4A6E12A-B63B-9042-9470-5572B3CA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B782AE6-0335-4B64-9569-54C79329C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883" y="569534"/>
            <a:ext cx="10624235" cy="4899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è 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E803E63-08DB-364E-B1C5-9934F951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6754049-5E38-6940-91FA-2B4188B0C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95EF4794-7DFC-6A42-BE46-6EEA1BC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7DEE094-03A5-7F49-B416-8E2A3911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8" y="-7915"/>
            <a:ext cx="2557652" cy="12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190F9CA-AE16-4D42-B014-603BAFDA8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298496F-A2A1-224A-9FAD-B5923D50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9277408-D2E6-4B4E-B7D4-F70D1960A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A2EB66D-1A6D-1247-9307-A8FB9B30E5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5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086CEB9-9569-DB40-AA0F-7123645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E35E831F-A55F-4E57-A648-49BBA3A623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93FF4A5-61E0-B842-810D-44A72AB5E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36FAC4A-8B62-7B46-BDBF-08DA3A65DF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49C2603-ED0A-DF4C-91FA-A9F48A6CA4B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DD28BFA-1FCC-0248-9D86-944C764792A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</p:spTree>
    <p:extLst>
      <p:ext uri="{BB962C8B-B14F-4D97-AF65-F5344CB8AC3E}">
        <p14:creationId xmlns:p14="http://schemas.microsoft.com/office/powerpoint/2010/main" val="24884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6568B60-325E-CE4E-AA6F-C1701A1DBD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2BDC4DB-5829-4945-844E-BC0ABA7196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7D40B-C513-4623-9C88-ADD3FD5E4B30}"/>
              </a:ext>
            </a:extLst>
          </p:cNvPr>
          <p:cNvSpPr txBox="1"/>
          <p:nvPr userDrawn="1"/>
        </p:nvSpPr>
        <p:spPr>
          <a:xfrm>
            <a:off x="3915201" y="6338500"/>
            <a:ext cx="8128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Asmeta</a:t>
            </a:r>
            <a:r>
              <a:rPr lang="en-US" sz="2000" dirty="0"/>
              <a:t> - On the importance of scenario-based validation – A. Gargantini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5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gear-with-shado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gear-with-shado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4.xml"/><Relationship Id="rId18" Type="http://schemas.openxmlformats.org/officeDocument/2006/relationships/image" Target="../media/image29.png"/><Relationship Id="rId26" Type="http://schemas.openxmlformats.org/officeDocument/2006/relationships/image" Target="../media/image31.png"/><Relationship Id="rId3" Type="http://schemas.openxmlformats.org/officeDocument/2006/relationships/image" Target="../media/image24.png"/><Relationship Id="rId21" Type="http://schemas.openxmlformats.org/officeDocument/2006/relationships/image" Target="../media/image30.png"/><Relationship Id="rId7" Type="http://schemas.openxmlformats.org/officeDocument/2006/relationships/slide" Target="slide7.xml"/><Relationship Id="rId12" Type="http://schemas.openxmlformats.org/officeDocument/2006/relationships/image" Target="../media/image27.png"/><Relationship Id="rId17" Type="http://schemas.openxmlformats.org/officeDocument/2006/relationships/image" Target="../media/image28.png"/><Relationship Id="rId25" Type="http://schemas.openxmlformats.org/officeDocument/2006/relationships/slide" Target="slide20.xml"/><Relationship Id="rId2" Type="http://schemas.openxmlformats.org/officeDocument/2006/relationships/notesSlide" Target="../notesSlides/notesSlide14.xml"/><Relationship Id="rId16" Type="http://schemas.openxmlformats.org/officeDocument/2006/relationships/slide" Target="slide17.xml"/><Relationship Id="rId20" Type="http://schemas.openxmlformats.org/officeDocument/2006/relationships/image" Target="../media/image290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60.png"/><Relationship Id="rId24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28.png"/><Relationship Id="rId23" Type="http://schemas.openxmlformats.org/officeDocument/2006/relationships/image" Target="../media/image30.png"/><Relationship Id="rId28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image" Target="../media/image26.png"/><Relationship Id="rId14" Type="http://schemas.openxmlformats.org/officeDocument/2006/relationships/image" Target="../media/image270.png"/><Relationship Id="rId22" Type="http://schemas.openxmlformats.org/officeDocument/2006/relationships/slide" Target="slide19.xml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A6D5-C25C-4DC7-B3E0-5C6ACE7C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987550"/>
            <a:ext cx="9257196" cy="160655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noProof="0" dirty="0" err="1"/>
              <a:t>cenario</a:t>
            </a:r>
            <a:r>
              <a:rPr lang="en-US" noProof="0" dirty="0"/>
              <a:t>-based validation in ASMETA</a:t>
            </a:r>
            <a:br>
              <a:rPr lang="en-US" noProof="0" dirty="0"/>
            </a:br>
            <a:r>
              <a:rPr lang="en-US" noProof="0" dirty="0"/>
              <a:t>concepts</a:t>
            </a:r>
            <a:r>
              <a:rPr lang="en-US" noProof="0"/>
              <a:t>, uses, </a:t>
            </a:r>
            <a:r>
              <a:rPr lang="en-US" noProof="0" dirty="0"/>
              <a:t>new 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EAB4B-5F11-45B8-A964-869330F72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113" y="3856038"/>
            <a:ext cx="7284209" cy="1003300"/>
          </a:xfrm>
        </p:spPr>
        <p:txBody>
          <a:bodyPr/>
          <a:lstStyle/>
          <a:p>
            <a:r>
              <a:rPr lang="en-US" sz="2800" b="1" noProof="0" dirty="0"/>
              <a:t>Angelo Gargantini</a:t>
            </a:r>
          </a:p>
          <a:p>
            <a:r>
              <a:rPr lang="en-US" noProof="0" dirty="0"/>
              <a:t>​Department of Management, Information and Production Engineering</a:t>
            </a:r>
          </a:p>
          <a:p>
            <a:r>
              <a:rPr lang="en-US" noProof="0" dirty="0"/>
              <a:t>University of Bergamo</a:t>
            </a:r>
          </a:p>
          <a:p>
            <a:endParaRPr lang="en-US" noProof="0" dirty="0"/>
          </a:p>
          <a:p>
            <a:r>
              <a:rPr lang="en-US" sz="1600" noProof="0" dirty="0"/>
              <a:t>In collaboration with many</a:t>
            </a:r>
            <a:br>
              <a:rPr lang="en-US" sz="1600" noProof="0" dirty="0"/>
            </a:br>
            <a:r>
              <a:rPr lang="en-US" sz="1600" noProof="0" dirty="0"/>
              <a:t>Paolo </a:t>
            </a:r>
            <a:r>
              <a:rPr lang="en-US" sz="1600" noProof="0" dirty="0" err="1"/>
              <a:t>Arcaini</a:t>
            </a:r>
            <a:r>
              <a:rPr lang="en-US" sz="1600" noProof="0" dirty="0"/>
              <a:t>, Andrea </a:t>
            </a:r>
            <a:r>
              <a:rPr lang="en-US" sz="1600" noProof="0" dirty="0" err="1"/>
              <a:t>Bombarda</a:t>
            </a:r>
            <a:r>
              <a:rPr lang="en-US" sz="1600" noProof="0" dirty="0"/>
              <a:t>, Silvia Bonfanti, </a:t>
            </a:r>
            <a:r>
              <a:rPr lang="en-US" sz="1600" noProof="0" dirty="0" err="1"/>
              <a:t>Elvinia</a:t>
            </a:r>
            <a:r>
              <a:rPr lang="en-US" sz="1600" noProof="0" dirty="0"/>
              <a:t> </a:t>
            </a:r>
            <a:r>
              <a:rPr lang="en-US" sz="1600" noProof="0" dirty="0" err="1"/>
              <a:t>Riccobene</a:t>
            </a:r>
            <a:r>
              <a:rPr lang="en-US" sz="1600" noProof="0" dirty="0"/>
              <a:t>, </a:t>
            </a:r>
            <a:r>
              <a:rPr lang="en-US" sz="1600" noProof="0" dirty="0" err="1"/>
              <a:t>Patrizia</a:t>
            </a:r>
            <a:r>
              <a:rPr lang="en-US" sz="1600" noProof="0" dirty="0"/>
              <a:t> </a:t>
            </a:r>
            <a:r>
              <a:rPr lang="en-US" sz="1600" noProof="0" dirty="0" err="1"/>
              <a:t>Scandurra</a:t>
            </a:r>
            <a:endParaRPr lang="en-US" sz="1600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8A4A-A441-4E5F-94BB-19D04D2CA4C9}"/>
              </a:ext>
            </a:extLst>
          </p:cNvPr>
          <p:cNvSpPr txBox="1"/>
          <p:nvPr/>
        </p:nvSpPr>
        <p:spPr>
          <a:xfrm>
            <a:off x="9437852" y="4597728"/>
            <a:ext cx="2754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IVOIRE 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80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Semantics of a metamodel-based language </a:t>
            </a:r>
            <a:r>
              <a:rPr lang="en-US" i="1" noProof="0" dirty="0"/>
              <a:t>L</a:t>
            </a:r>
            <a:r>
              <a:rPr lang="en-US" noProof="0" dirty="0"/>
              <a:t> can be given by an ASM-based semantic framework </a:t>
            </a:r>
          </a:p>
          <a:p>
            <a:pPr lvl="1"/>
            <a:r>
              <a:rPr lang="en-US" noProof="0" dirty="0"/>
              <a:t>some details in the paper</a:t>
            </a:r>
          </a:p>
          <a:p>
            <a:r>
              <a:rPr lang="en-US" u="sng" noProof="0" dirty="0"/>
              <a:t>Intuition</a:t>
            </a:r>
          </a:p>
          <a:p>
            <a:pPr lvl="1"/>
            <a:r>
              <a:rPr lang="en-US" noProof="0" dirty="0"/>
              <a:t>every program written in </a:t>
            </a:r>
            <a:r>
              <a:rPr lang="en-US" i="1" noProof="0" dirty="0"/>
              <a:t>L</a:t>
            </a:r>
            <a:r>
              <a:rPr lang="en-US" noProof="0" dirty="0"/>
              <a:t> becomes an ASM</a:t>
            </a:r>
          </a:p>
          <a:p>
            <a:pPr lvl="1"/>
            <a:r>
              <a:rPr lang="en-US" noProof="0" dirty="0"/>
              <a:t>definition of a mapping M from the elements of </a:t>
            </a:r>
            <a:r>
              <a:rPr lang="en-US" i="1" noProof="0" dirty="0"/>
              <a:t>L</a:t>
            </a:r>
            <a:r>
              <a:rPr lang="en-US" noProof="0" dirty="0"/>
              <a:t> to elements of ASM</a:t>
            </a:r>
          </a:p>
          <a:p>
            <a:pPr lvl="1"/>
            <a:r>
              <a:rPr lang="en-US" noProof="0" dirty="0"/>
              <a:t>M can be defined at the metamodel (abstract syntax) level</a:t>
            </a:r>
          </a:p>
          <a:p>
            <a:r>
              <a:rPr lang="en-US" noProof="0" dirty="0"/>
              <a:t>For </a:t>
            </a:r>
            <a:r>
              <a:rPr lang="en-US" noProof="0" dirty="0" err="1"/>
              <a:t>AValLa</a:t>
            </a:r>
            <a:endParaRPr lang="en-US" noProof="0" dirty="0"/>
          </a:p>
          <a:p>
            <a:pPr lvl="1"/>
            <a:r>
              <a:rPr lang="en-US" noProof="0" dirty="0"/>
              <a:t>Given a scenario, obtain an ASM (</a:t>
            </a:r>
            <a:r>
              <a:rPr lang="en-US" u="sng" noProof="0" dirty="0"/>
              <a:t>validating ASM</a:t>
            </a:r>
            <a:r>
              <a:rPr lang="en-US" noProof="0" dirty="0"/>
              <a:t>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AValLa</a:t>
            </a:r>
            <a:r>
              <a:rPr lang="en-US" noProof="0" dirty="0"/>
              <a:t> </a:t>
            </a:r>
            <a:r>
              <a:rPr lang="en-US" noProof="0" dirty="0" err="1"/>
              <a:t>sematics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practice 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81224" y="1643050"/>
            <a:ext cx="278608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scenario</a:t>
            </a:r>
            <a:r>
              <a:rPr lang="en-US" dirty="0"/>
              <a:t> sc1</a:t>
            </a:r>
          </a:p>
          <a:p>
            <a:endParaRPr lang="en-US" dirty="0"/>
          </a:p>
          <a:p>
            <a:r>
              <a:rPr lang="en-US" b="1" dirty="0"/>
              <a:t>load</a:t>
            </a:r>
            <a:r>
              <a:rPr lang="en-US" dirty="0"/>
              <a:t> lift.asm</a:t>
            </a:r>
          </a:p>
          <a:p>
            <a:endParaRPr lang="en-US" dirty="0"/>
          </a:p>
          <a:p>
            <a:r>
              <a:rPr lang="en-US" b="1" dirty="0"/>
              <a:t>set</a:t>
            </a:r>
            <a:r>
              <a:rPr lang="en-US" dirty="0"/>
              <a:t> 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381224" y="4214818"/>
            <a:ext cx="278608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asm</a:t>
            </a:r>
            <a:r>
              <a:rPr lang="en-US" dirty="0"/>
              <a:t> lift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		 	</a:t>
            </a:r>
          </a:p>
        </p:txBody>
      </p:sp>
      <p:cxnSp>
        <p:nvCxnSpPr>
          <p:cNvPr id="7" name="Connettore 2 6"/>
          <p:cNvCxnSpPr>
            <a:stCxn id="4" idx="2"/>
            <a:endCxn id="5" idx="0"/>
          </p:cNvCxnSpPr>
          <p:nvPr/>
        </p:nvCxnSpPr>
        <p:spPr>
          <a:xfrm rot="5400000">
            <a:off x="3227045" y="3667598"/>
            <a:ext cx="10944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Freccia a destra 7"/>
          <p:cNvSpPr/>
          <p:nvPr/>
        </p:nvSpPr>
        <p:spPr>
          <a:xfrm>
            <a:off x="5381620" y="2928934"/>
            <a:ext cx="1264160" cy="12858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10380" y="2500306"/>
            <a:ext cx="278608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asm</a:t>
            </a:r>
            <a:r>
              <a:rPr lang="en-US" dirty="0"/>
              <a:t> lift_sc1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09786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lift.asm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81224" y="12144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sc1.test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10380" y="19288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lift_sc1.asm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810380" y="500063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VALIDATING ASM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381224" y="578645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ASM to be validated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095472" y="3500438"/>
          <a:ext cx="8143932" cy="1005444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65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22">
                <a:tc>
                  <a:txBody>
                    <a:bodyPr/>
                    <a:lstStyle/>
                    <a:p>
                      <a:r>
                        <a:rPr lang="en-US" sz="2400" dirty="0"/>
                        <a:t>Invariant </a:t>
                      </a:r>
                      <a:r>
                        <a:rPr lang="en-US" sz="2400" dirty="0" err="1">
                          <a:latin typeface="Courier New" pitchFamily="49" charset="0"/>
                          <a:cs typeface="Courier New" pitchFamily="49" charset="0"/>
                        </a:rPr>
                        <a:t>expr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Axiom </a:t>
                      </a:r>
                      <a:r>
                        <a:rPr kumimoji="0" lang="en-US" sz="24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expr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22">
                <a:tc>
                  <a:txBody>
                    <a:bodyPr/>
                    <a:lstStyle/>
                    <a:p>
                      <a:r>
                        <a:rPr lang="en-US" sz="2400" dirty="0"/>
                        <a:t>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58204" cy="1082660"/>
          </a:xfrm>
        </p:spPr>
        <p:txBody>
          <a:bodyPr/>
          <a:lstStyle/>
          <a:p>
            <a:r>
              <a:rPr lang="en-US" noProof="0" dirty="0"/>
              <a:t>M for </a:t>
            </a:r>
            <a:r>
              <a:rPr lang="en-US" noProof="0" dirty="0" err="1"/>
              <a:t>AValLa</a:t>
            </a:r>
            <a:r>
              <a:rPr lang="en-US" noProof="0" dirty="0"/>
              <a:t> elements</a:t>
            </a:r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/>
        </p:nvGraphicFramePr>
        <p:xfrm>
          <a:off x="2095472" y="4572008"/>
          <a:ext cx="8143932" cy="1325682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65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22">
                <a:tc>
                  <a:txBody>
                    <a:bodyPr/>
                    <a:lstStyle/>
                    <a:p>
                      <a:r>
                        <a:rPr lang="en-US" sz="24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MacroDeclaration</a:t>
                      </a:r>
                      <a:r>
                        <a:rPr lang="en-US" sz="2400" dirty="0"/>
                        <a:t> </a:t>
                      </a:r>
                      <a:r>
                        <a:rPr lang="en-US" sz="2400" i="1" dirty="0" err="1"/>
                        <a:t>r_step_i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84">
                <a:tc>
                  <a:txBody>
                    <a:bodyPr/>
                    <a:lstStyle/>
                    <a:p>
                      <a:r>
                        <a:rPr lang="en-US" sz="2400" dirty="0" err="1"/>
                        <a:t>StepUntil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Two </a:t>
                      </a:r>
                      <a:r>
                        <a:rPr lang="en-US" sz="2400" dirty="0" err="1"/>
                        <a:t>macroDeclations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	</a:t>
                      </a:r>
                      <a:r>
                        <a:rPr lang="en-US" sz="2400" i="1" dirty="0" err="1"/>
                        <a:t>r_step_i</a:t>
                      </a:r>
                      <a:r>
                        <a:rPr lang="en-US" sz="2400" baseline="0" dirty="0"/>
                        <a:t> and </a:t>
                      </a:r>
                      <a:r>
                        <a:rPr lang="en-US" sz="2400" i="1" baseline="0" dirty="0" err="1"/>
                        <a:t>r_step_i_until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/>
        </p:nvGraphicFramePr>
        <p:xfrm>
          <a:off x="2095472" y="1428736"/>
          <a:ext cx="8143932" cy="201133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5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22">
                <a:tc>
                  <a:txBody>
                    <a:bodyPr/>
                    <a:lstStyle/>
                    <a:p>
                      <a:r>
                        <a:rPr lang="en-US" sz="2400" dirty="0" err="1"/>
                        <a:t>AValLa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AsmM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96">
                <a:tc>
                  <a:txBody>
                    <a:bodyPr/>
                    <a:lstStyle/>
                    <a:p>
                      <a:r>
                        <a:rPr lang="en-US" sz="2400" dirty="0"/>
                        <a:t>Set 	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l:=v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UpdateRule</a:t>
                      </a:r>
                      <a:r>
                        <a:rPr lang="en-US" sz="2400" dirty="0"/>
                        <a:t>	</a:t>
                      </a: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l:=v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712">
                <a:tc>
                  <a:txBody>
                    <a:bodyPr/>
                    <a:lstStyle/>
                    <a:p>
                      <a:r>
                        <a:rPr lang="en-US" sz="2400" dirty="0"/>
                        <a:t>Check  </a:t>
                      </a:r>
                      <a:r>
                        <a:rPr kumimoji="0" lang="en-US" sz="24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expr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ConditionalRule</a:t>
                      </a:r>
                      <a:r>
                        <a:rPr lang="en-US" sz="2400" baseline="0" dirty="0"/>
                        <a:t> with guard </a:t>
                      </a:r>
                      <a:r>
                        <a:rPr kumimoji="0" lang="en-US" sz="24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expr</a:t>
                      </a:r>
                      <a:r>
                        <a:rPr lang="en-US" sz="2400" baseline="0" dirty="0"/>
                        <a:t> and body </a:t>
                      </a:r>
                      <a:r>
                        <a:rPr kumimoji="0" lang="en-US" sz="2400" kern="1200" dirty="0" err="1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allChecksOk</a:t>
                      </a: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:=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849245-FF34-7116-CBB4-F739A73E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Use of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84A70-8C9F-9E9E-ABC5-AEFB8603D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Regression testing</a:t>
            </a:r>
          </a:p>
          <a:p>
            <a:pPr lvl="1"/>
            <a:r>
              <a:rPr lang="en-US" noProof="0" dirty="0"/>
              <a:t>Scenario can be executed to check the modifications do not introduce unintended behaviors</a:t>
            </a:r>
          </a:p>
          <a:p>
            <a:pPr lvl="2"/>
            <a:r>
              <a:rPr lang="en-US" noProof="0" dirty="0"/>
              <a:t>Scenario-driven development?</a:t>
            </a:r>
          </a:p>
          <a:p>
            <a:pPr lvl="2"/>
            <a:r>
              <a:rPr lang="en-US" noProof="0" dirty="0"/>
              <a:t>What about refinement? </a:t>
            </a:r>
          </a:p>
          <a:p>
            <a:r>
              <a:rPr lang="en-US" noProof="0" dirty="0"/>
              <a:t>Coverage</a:t>
            </a:r>
          </a:p>
          <a:p>
            <a:pPr lvl="1"/>
            <a:r>
              <a:rPr lang="en-US" noProof="0" dirty="0"/>
              <a:t>Scenario can give a measure of which rules are covered</a:t>
            </a:r>
          </a:p>
          <a:p>
            <a:pPr lvl="2"/>
            <a:r>
              <a:rPr lang="en-US" noProof="0" dirty="0"/>
              <a:t>When stopping writing scenarios?</a:t>
            </a:r>
          </a:p>
          <a:p>
            <a:pPr lvl="2"/>
            <a:r>
              <a:rPr lang="en-US" noProof="0" dirty="0"/>
              <a:t>Or better use mutation testing?</a:t>
            </a:r>
          </a:p>
          <a:p>
            <a:pPr lvl="1"/>
            <a:r>
              <a:rPr lang="en-US" noProof="0" dirty="0"/>
              <a:t>Traceability (later)</a:t>
            </a:r>
          </a:p>
          <a:p>
            <a:pPr lvl="2"/>
            <a:r>
              <a:rPr lang="en-US" noProof="0" dirty="0"/>
              <a:t>Link between scenarios and rules is useful trace requirements to scenarios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41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309918" y="2143116"/>
            <a:ext cx="5000660" cy="407196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AsmetaV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Freccia in giù 35"/>
          <p:cNvSpPr/>
          <p:nvPr/>
        </p:nvSpPr>
        <p:spPr>
          <a:xfrm rot="20306952">
            <a:off x="4491915" y="4197869"/>
            <a:ext cx="503366" cy="10860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71990" cy="725470"/>
          </a:xfrm>
        </p:spPr>
        <p:txBody>
          <a:bodyPr/>
          <a:lstStyle/>
          <a:p>
            <a:r>
              <a:rPr lang="en-US" noProof="0" dirty="0" err="1"/>
              <a:t>AsmetaValidator</a:t>
            </a:r>
            <a:endParaRPr lang="en-US" noProof="0" dirty="0"/>
          </a:p>
        </p:txBody>
      </p:sp>
      <p:pic>
        <p:nvPicPr>
          <p:cNvPr id="4100" name="Picture 4" descr="C:\Documents and Settings\garganti\Impostazioni locali\Temporary Internet Files\Content.IE5\8GK3DTTN\MCj023031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4126" y="2000240"/>
            <a:ext cx="1453874" cy="1325846"/>
          </a:xfrm>
          <a:prstGeom prst="rect">
            <a:avLst/>
          </a:prstGeom>
          <a:noFill/>
        </p:spPr>
      </p:pic>
      <p:pic>
        <p:nvPicPr>
          <p:cNvPr id="4102" name="Picture 6" descr="C:\Documents and Settings\garganti\Impostazioni locali\Temporary Internet Files\Content.IE5\RWZH3VRP\MCj043259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2" y="3357562"/>
            <a:ext cx="714380" cy="714380"/>
          </a:xfrm>
          <a:prstGeom prst="rect">
            <a:avLst/>
          </a:prstGeom>
          <a:noFill/>
        </p:spPr>
      </p:pic>
      <p:pic>
        <p:nvPicPr>
          <p:cNvPr id="4103" name="Picture 7" descr="C:\Documents and Settings\garganti\Impostazioni locali\Temporary Internet Files\Content.IE5\RWZH3VRP\MCj043259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4" y="2285992"/>
            <a:ext cx="857256" cy="857256"/>
          </a:xfrm>
          <a:prstGeom prst="rect">
            <a:avLst/>
          </a:prstGeom>
          <a:noFill/>
        </p:spPr>
      </p:pic>
      <p:pic>
        <p:nvPicPr>
          <p:cNvPr id="4104" name="Picture 8" descr="C:\Documents and Settings\garganti\Impostazioni locali\Temporary Internet Files\Content.IE5\8GK3DTTN\MCj043265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8" y="428604"/>
            <a:ext cx="928694" cy="928694"/>
          </a:xfrm>
          <a:prstGeom prst="rect">
            <a:avLst/>
          </a:prstGeom>
          <a:noFill/>
        </p:spPr>
      </p:pic>
      <p:pic>
        <p:nvPicPr>
          <p:cNvPr id="4105" name="Picture 9" descr="C:\Documents and Settings\garganti\Impostazioni locali\Temporary Internet Files\Content.IE5\0K50O0BM\MCj0433845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68" y="642918"/>
            <a:ext cx="1357322" cy="1357322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3738546" y="2928934"/>
            <a:ext cx="1428760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Semantic mapping</a:t>
            </a:r>
          </a:p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453190" y="2928934"/>
            <a:ext cx="1500198" cy="121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Asmeta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Simulator</a:t>
            </a:r>
          </a:p>
        </p:txBody>
      </p:sp>
      <p:sp>
        <p:nvSpPr>
          <p:cNvPr id="25" name="Dati 24"/>
          <p:cNvSpPr/>
          <p:nvPr/>
        </p:nvSpPr>
        <p:spPr>
          <a:xfrm>
            <a:off x="4381488" y="5357826"/>
            <a:ext cx="2428892" cy="642942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2000" dirty="0"/>
              <a:t>validating </a:t>
            </a:r>
            <a:r>
              <a:rPr lang="en-US" sz="2000" dirty="0" err="1"/>
              <a:t>AsmetaL</a:t>
            </a:r>
            <a:endParaRPr lang="en-US"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167570" y="1428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PASS/FAIL</a:t>
            </a:r>
          </a:p>
        </p:txBody>
      </p:sp>
      <p:sp>
        <p:nvSpPr>
          <p:cNvPr id="29" name="Pentagono 28"/>
          <p:cNvSpPr/>
          <p:nvPr/>
        </p:nvSpPr>
        <p:spPr>
          <a:xfrm rot="16464372">
            <a:off x="7372868" y="1411171"/>
            <a:ext cx="714380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9096364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COVERAGE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8739206" y="3714753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INSPECTION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524000" y="200024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524000" y="3143249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AsmetaL</a:t>
            </a:r>
            <a:r>
              <a:rPr lang="en-US" dirty="0"/>
              <a:t> spec</a:t>
            </a:r>
          </a:p>
        </p:txBody>
      </p:sp>
      <p:sp>
        <p:nvSpPr>
          <p:cNvPr id="22" name="Freccia in giù 21"/>
          <p:cNvSpPr/>
          <p:nvPr/>
        </p:nvSpPr>
        <p:spPr>
          <a:xfrm rot="16200000">
            <a:off x="3095604" y="3000372"/>
            <a:ext cx="428628" cy="5715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34"/>
          <p:cNvSpPr/>
          <p:nvPr/>
        </p:nvSpPr>
        <p:spPr>
          <a:xfrm>
            <a:off x="1524000" y="1928802"/>
            <a:ext cx="1428728" cy="22860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ccia in giù 37"/>
          <p:cNvSpPr/>
          <p:nvPr/>
        </p:nvSpPr>
        <p:spPr>
          <a:xfrm rot="11555275">
            <a:off x="6549755" y="4257997"/>
            <a:ext cx="500066" cy="9413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entagono 41"/>
          <p:cNvSpPr/>
          <p:nvPr/>
        </p:nvSpPr>
        <p:spPr>
          <a:xfrm rot="18605777">
            <a:off x="8088959" y="1684418"/>
            <a:ext cx="714380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entagono 42"/>
          <p:cNvSpPr/>
          <p:nvPr/>
        </p:nvSpPr>
        <p:spPr>
          <a:xfrm rot="21429205">
            <a:off x="8465430" y="2374859"/>
            <a:ext cx="714380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20" grpId="0" animBg="1"/>
      <p:bldP spid="23" grpId="0" animBg="1"/>
      <p:bldP spid="25" grpId="0" animBg="1"/>
      <p:bldP spid="28" grpId="0"/>
      <p:bldP spid="29" grpId="0" animBg="1"/>
      <p:bldP spid="30" grpId="0"/>
      <p:bldP spid="31" grpId="0"/>
      <p:bldP spid="32" grpId="0"/>
      <p:bldP spid="33" grpId="0"/>
      <p:bldP spid="22" grpId="0" animBg="1"/>
      <p:bldP spid="35" grpId="0" animBg="1"/>
      <p:bldP spid="38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81200" y="1143000"/>
          <a:ext cx="797245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lift is halted at ground floor, no request, it should</a:t>
                      </a:r>
                      <a:r>
                        <a:rPr lang="en-US" baseline="0" dirty="0"/>
                        <a:t> stay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  <a:r>
                        <a:rPr lang="en-US" baseline="0" dirty="0"/>
                        <a:t> request at the same floor (ground) and direction, internal request for floor 2. The lift should reach floor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  <a:r>
                        <a:rPr lang="en-US" baseline="0" dirty="0"/>
                        <a:t> request at floor 4, enters and ask for floor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external</a:t>
                      </a:r>
                      <a:r>
                        <a:rPr lang="en-US" baseline="0" dirty="0"/>
                        <a:t> (UP and DOWN) buttons have been pushed. The lift reaches the top floor and UP requests are canceled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– 1 invariant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Lift scenarios</a:t>
            </a:r>
          </a:p>
        </p:txBody>
      </p:sp>
      <p:pic>
        <p:nvPicPr>
          <p:cNvPr id="5" name="Picture 8" descr="C:\Documents and Settings\garganti\Impostazioni locali\Temporary Internet Files\Content.IE5\8GK3DTTN\MCj043265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710" y="1571612"/>
            <a:ext cx="571504" cy="571504"/>
          </a:xfrm>
          <a:prstGeom prst="rect">
            <a:avLst/>
          </a:prstGeom>
          <a:noFill/>
        </p:spPr>
      </p:pic>
      <p:pic>
        <p:nvPicPr>
          <p:cNvPr id="6" name="Picture 8" descr="C:\Documents and Settings\garganti\Impostazioni locali\Temporary Internet Files\Content.IE5\8GK3DTTN\MCj043265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710" y="3357562"/>
            <a:ext cx="571504" cy="57150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235743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421481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4245-2B31-6362-5561-B6136A9D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New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6CB3-F123-34E3-41E8-67CCEFB9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11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5561-DF63-CA84-FA07-BE5B0097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Simulation &lt;-&gt;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A3AB3-8E12-8F2C-A727-253A7085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8" y="1229496"/>
            <a:ext cx="4332865" cy="2341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DAB15-9F54-4873-4DB6-D17C9113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63" y="3571102"/>
            <a:ext cx="4636399" cy="25241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73727-600E-E2A0-2DF9-00E2A79794D9}"/>
              </a:ext>
            </a:extLst>
          </p:cNvPr>
          <p:cNvSpPr/>
          <p:nvPr/>
        </p:nvSpPr>
        <p:spPr>
          <a:xfrm>
            <a:off x="6518862" y="1470454"/>
            <a:ext cx="4898309" cy="996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From the animator to </a:t>
            </a:r>
            <a:r>
              <a:rPr lang="en-US" sz="2800" dirty="0" err="1"/>
              <a:t>avalla</a:t>
            </a:r>
            <a:endParaRPr lang="en-US" sz="2800" dirty="0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08284644-8D1F-F2B3-9360-BA4476A54938}"/>
              </a:ext>
            </a:extLst>
          </p:cNvPr>
          <p:cNvSpPr/>
          <p:nvPr/>
        </p:nvSpPr>
        <p:spPr>
          <a:xfrm flipV="1">
            <a:off x="5345766" y="2467169"/>
            <a:ext cx="2953265" cy="15218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64C6A8-39A0-AEDA-5B17-12DE5BF1AE5D}"/>
              </a:ext>
            </a:extLst>
          </p:cNvPr>
          <p:cNvSpPr/>
          <p:nvPr/>
        </p:nvSpPr>
        <p:spPr>
          <a:xfrm>
            <a:off x="447457" y="4818593"/>
            <a:ext cx="4898309" cy="996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Animate the </a:t>
            </a:r>
            <a:r>
              <a:rPr lang="en-US" sz="2800" dirty="0" err="1"/>
              <a:t>avalla</a:t>
            </a:r>
            <a:endParaRPr lang="en-US" sz="2800" dirty="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10393EDD-FC15-B61B-0685-684933BEC86E}"/>
              </a:ext>
            </a:extLst>
          </p:cNvPr>
          <p:cNvSpPr/>
          <p:nvPr/>
        </p:nvSpPr>
        <p:spPr>
          <a:xfrm flipH="1">
            <a:off x="3830596" y="3652100"/>
            <a:ext cx="2594328" cy="1390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5E65-0AD5-7312-FFC0-88760D27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Scenarios and refinement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934C1A-69B3-EFE3-F748-6DE432C6D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77" y="1792515"/>
            <a:ext cx="10650645" cy="5644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Scenarios can be automatically refined when a specification is refined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86C8F-747F-DDDB-349E-F90C12A03B5F}"/>
              </a:ext>
            </a:extLst>
          </p:cNvPr>
          <p:cNvSpPr txBox="1"/>
          <p:nvPr/>
        </p:nvSpPr>
        <p:spPr>
          <a:xfrm>
            <a:off x="6825485" y="2576943"/>
            <a:ext cx="5165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Paolo Arcaini, Elvinia Riccobene, </a:t>
            </a:r>
          </a:p>
          <a:p>
            <a:r>
              <a:rPr lang="it-IT" i="1" dirty="0" err="1"/>
              <a:t>Automatic</a:t>
            </a:r>
            <a:r>
              <a:rPr lang="it-IT" i="1" dirty="0"/>
              <a:t> </a:t>
            </a:r>
            <a:r>
              <a:rPr lang="it-IT" i="1" dirty="0" err="1"/>
              <a:t>Refinement</a:t>
            </a:r>
            <a:r>
              <a:rPr lang="it-IT" i="1" dirty="0"/>
              <a:t> of ASM Abstract Test Cases</a:t>
            </a:r>
          </a:p>
          <a:p>
            <a:r>
              <a:rPr lang="it-IT" dirty="0"/>
              <a:t>A-MOST workshop 2019 IEEE International Conference on Software Testing, </a:t>
            </a:r>
            <a:r>
              <a:rPr lang="it-IT" dirty="0" err="1"/>
              <a:t>Verification</a:t>
            </a:r>
            <a:r>
              <a:rPr lang="it-IT" dirty="0"/>
              <a:t> and </a:t>
            </a:r>
            <a:r>
              <a:rPr lang="it-IT" dirty="0" err="1"/>
              <a:t>Validation</a:t>
            </a:r>
            <a:endParaRPr lang="it-IT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D36F4DE-46F4-BDF8-A7D7-7BB4A48B91AC}"/>
              </a:ext>
            </a:extLst>
          </p:cNvPr>
          <p:cNvSpPr/>
          <p:nvPr/>
        </p:nvSpPr>
        <p:spPr>
          <a:xfrm>
            <a:off x="961697" y="2356945"/>
            <a:ext cx="1749972" cy="8355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ASM </a:t>
            </a:r>
            <a:r>
              <a:rPr lang="it-IT" dirty="0" err="1"/>
              <a:t>level</a:t>
            </a:r>
            <a:r>
              <a:rPr lang="it-IT" dirty="0"/>
              <a:t> i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D8CC11A-6417-27C0-E9B8-F3234337C59C}"/>
              </a:ext>
            </a:extLst>
          </p:cNvPr>
          <p:cNvSpPr/>
          <p:nvPr/>
        </p:nvSpPr>
        <p:spPr>
          <a:xfrm>
            <a:off x="961696" y="4621924"/>
            <a:ext cx="1749973" cy="8355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ASM </a:t>
            </a:r>
            <a:r>
              <a:rPr lang="it-IT" dirty="0" err="1"/>
              <a:t>level</a:t>
            </a:r>
            <a:r>
              <a:rPr lang="it-IT" dirty="0"/>
              <a:t> i +1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006D934-834E-DB17-1076-F1D040FE86B3}"/>
              </a:ext>
            </a:extLst>
          </p:cNvPr>
          <p:cNvSpPr/>
          <p:nvPr/>
        </p:nvSpPr>
        <p:spPr>
          <a:xfrm>
            <a:off x="3456590" y="2576943"/>
            <a:ext cx="1416269" cy="395575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scenario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3D7B3-FDE7-5ED7-0F7D-1B661239C92F}"/>
              </a:ext>
            </a:extLst>
          </p:cNvPr>
          <p:cNvSpPr txBox="1"/>
          <p:nvPr/>
        </p:nvSpPr>
        <p:spPr>
          <a:xfrm>
            <a:off x="5166492" y="3475781"/>
            <a:ext cx="109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 </a:t>
            </a:r>
            <a:r>
              <a:rPr lang="it-IT" dirty="0" err="1"/>
              <a:t>checker</a:t>
            </a:r>
            <a:endParaRPr lang="it-IT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2841D437-26DF-7E1D-66F5-EF955B5BF287}"/>
              </a:ext>
            </a:extLst>
          </p:cNvPr>
          <p:cNvSpPr/>
          <p:nvPr/>
        </p:nvSpPr>
        <p:spPr>
          <a:xfrm>
            <a:off x="4685644" y="3660997"/>
            <a:ext cx="480848" cy="2758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3886B8AF-18AA-CBFA-BD29-664283BEE3B1}"/>
              </a:ext>
            </a:extLst>
          </p:cNvPr>
          <p:cNvSpPr/>
          <p:nvPr/>
        </p:nvSpPr>
        <p:spPr>
          <a:xfrm>
            <a:off x="3496989" y="4731923"/>
            <a:ext cx="1416269" cy="61557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refined</a:t>
            </a:r>
            <a:r>
              <a:rPr lang="it-IT" dirty="0"/>
              <a:t> scenario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6A2FA37-7E8D-6633-5E2D-4185EAEFE6CB}"/>
              </a:ext>
            </a:extLst>
          </p:cNvPr>
          <p:cNvSpPr/>
          <p:nvPr/>
        </p:nvSpPr>
        <p:spPr>
          <a:xfrm>
            <a:off x="1627789" y="3475781"/>
            <a:ext cx="417786" cy="10252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562E34-FBB1-9ABD-559F-03940F7B35F6}"/>
              </a:ext>
            </a:extLst>
          </p:cNvPr>
          <p:cNvSpPr/>
          <p:nvPr/>
        </p:nvSpPr>
        <p:spPr>
          <a:xfrm>
            <a:off x="2881149" y="2655513"/>
            <a:ext cx="417786" cy="26084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47256D7-16A6-CFA7-8C7F-0E82803B4744}"/>
              </a:ext>
            </a:extLst>
          </p:cNvPr>
          <p:cNvSpPr/>
          <p:nvPr/>
        </p:nvSpPr>
        <p:spPr>
          <a:xfrm>
            <a:off x="3987528" y="3028996"/>
            <a:ext cx="417786" cy="15929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AC2C363-05E3-7298-B8E0-3784627B3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1021" y="3426014"/>
            <a:ext cx="801414" cy="80141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919DA6-5541-A46B-38EA-AE2FCA2BF6CF}"/>
              </a:ext>
            </a:extLst>
          </p:cNvPr>
          <p:cNvSpPr/>
          <p:nvPr/>
        </p:nvSpPr>
        <p:spPr>
          <a:xfrm>
            <a:off x="2899378" y="4909285"/>
            <a:ext cx="417786" cy="26084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5BEEFAE-11B9-3DE0-A053-8573E6B0881F}"/>
              </a:ext>
            </a:extLst>
          </p:cNvPr>
          <p:cNvSpPr txBox="1">
            <a:spLocks/>
          </p:cNvSpPr>
          <p:nvPr/>
        </p:nvSpPr>
        <p:spPr>
          <a:xfrm>
            <a:off x="6433482" y="4501056"/>
            <a:ext cx="5341747" cy="14773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way to check if:</a:t>
            </a:r>
          </a:p>
          <a:p>
            <a:r>
              <a:rPr lang="en-US" dirty="0"/>
              <a:t>The refinement is correct</a:t>
            </a:r>
          </a:p>
          <a:p>
            <a:r>
              <a:rPr lang="en-US" dirty="0"/>
              <a:t>It captures the desired behaviors</a:t>
            </a:r>
          </a:p>
          <a:p>
            <a:pPr lvl="2"/>
            <a:r>
              <a:rPr lang="en-US" dirty="0"/>
              <a:t>Manual checking of scenarios</a:t>
            </a:r>
          </a:p>
        </p:txBody>
      </p:sp>
    </p:spTree>
    <p:extLst>
      <p:ext uri="{BB962C8B-B14F-4D97-AF65-F5344CB8AC3E}">
        <p14:creationId xmlns:p14="http://schemas.microsoft.com/office/powerpoint/2010/main" val="31995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  <p:bldP spid="3" grpId="0" animBg="1"/>
      <p:bldP spid="4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2959-9A9C-709D-830C-C3D675DE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Automatic generation of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53073-57D5-E61E-59F6-203D45E4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78" y="1792514"/>
            <a:ext cx="6099680" cy="3996871"/>
          </a:xfrm>
        </p:spPr>
        <p:txBody>
          <a:bodyPr/>
          <a:lstStyle/>
          <a:p>
            <a:r>
              <a:rPr lang="en-US" noProof="0" dirty="0"/>
              <a:t>Using the model checker and its capability to generate counter examples, </a:t>
            </a:r>
          </a:p>
          <a:p>
            <a:r>
              <a:rPr lang="en-US" noProof="0" dirty="0"/>
              <a:t>Several coverage criteria</a:t>
            </a:r>
          </a:p>
          <a:p>
            <a:r>
              <a:rPr lang="en-US" noProof="0" dirty="0"/>
              <a:t>The user </a:t>
            </a:r>
            <a:r>
              <a:rPr lang="en-US" noProof="0" dirty="0" err="1"/>
              <a:t>cna</a:t>
            </a:r>
            <a:r>
              <a:rPr lang="en-US" noProof="0" dirty="0"/>
              <a:t> inspect and validate the scenarios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9728A95-2B25-9EAE-0DB8-D5E91056F6A7}"/>
              </a:ext>
            </a:extLst>
          </p:cNvPr>
          <p:cNvSpPr/>
          <p:nvPr/>
        </p:nvSpPr>
        <p:spPr>
          <a:xfrm>
            <a:off x="8276897" y="1566250"/>
            <a:ext cx="1749972" cy="8355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ASM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B58B767E-287B-8378-E89A-F4CB974D9F0B}"/>
              </a:ext>
            </a:extLst>
          </p:cNvPr>
          <p:cNvSpPr/>
          <p:nvPr/>
        </p:nvSpPr>
        <p:spPr>
          <a:xfrm>
            <a:off x="8276897" y="4148392"/>
            <a:ext cx="1749972" cy="61557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scenarios</a:t>
            </a:r>
            <a:endParaRPr lang="it-IT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D7B7B47-C9A7-7131-F172-27C19B2967EE}"/>
              </a:ext>
            </a:extLst>
          </p:cNvPr>
          <p:cNvSpPr/>
          <p:nvPr/>
        </p:nvSpPr>
        <p:spPr>
          <a:xfrm>
            <a:off x="8734097" y="2555464"/>
            <a:ext cx="417786" cy="15929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8CE737F-7644-0434-054B-9B3B8E18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3678" y="2836687"/>
            <a:ext cx="801414" cy="8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2CEBC-1238-4857-A2A2-F2B8F204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Scenario-based validation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824D0-91AF-4E86-9E3F-FE8F46C4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77" y="1387366"/>
            <a:ext cx="10650645" cy="440201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noProof="0" dirty="0"/>
              <a:t>What it is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A philosophical view of scenarios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Details about the ASMETA approach (writing, executing, semantics 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Uses and advantages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New ideas:</a:t>
            </a:r>
          </a:p>
          <a:p>
            <a:pPr marL="1028700" lvl="1" indent="-342900"/>
            <a:r>
              <a:rPr lang="en-US" noProof="0" dirty="0"/>
              <a:t>Scenarios and animation/simulation</a:t>
            </a:r>
          </a:p>
          <a:p>
            <a:pPr marL="1028700" lvl="1" indent="-342900"/>
            <a:r>
              <a:rPr lang="en-US" noProof="0" dirty="0"/>
              <a:t>Scenarios and refinement</a:t>
            </a:r>
          </a:p>
          <a:p>
            <a:pPr marL="1028700" lvl="1" indent="-342900"/>
            <a:r>
              <a:rPr lang="en-US" noProof="0" dirty="0"/>
              <a:t>Scenarios and requirements traceability</a:t>
            </a:r>
          </a:p>
          <a:p>
            <a:pPr marL="1028700" lvl="1" indent="-342900"/>
            <a:r>
              <a:rPr lang="en-US" noProof="0" dirty="0"/>
              <a:t>Automatic generation of scenarios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Generation of unit tests for code from scenarios </a:t>
            </a:r>
          </a:p>
        </p:txBody>
      </p:sp>
    </p:spTree>
    <p:extLst>
      <p:ext uri="{BB962C8B-B14F-4D97-AF65-F5344CB8AC3E}">
        <p14:creationId xmlns:p14="http://schemas.microsoft.com/office/powerpoint/2010/main" val="214101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212D-2AB9-2DDC-E18D-1592D367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Scenarios and traceability (ABZ 2021) </a:t>
            </a: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A29EFD3-2B65-D5F3-E136-6BE87D95A1E8}"/>
              </a:ext>
            </a:extLst>
          </p:cNvPr>
          <p:cNvSpPr/>
          <p:nvPr/>
        </p:nvSpPr>
        <p:spPr>
          <a:xfrm>
            <a:off x="634669" y="1324952"/>
            <a:ext cx="2388476" cy="187609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dirty="0" err="1"/>
              <a:t>requirements</a:t>
            </a: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7F800-0FF5-E5D8-ED72-180184CBF935}"/>
              </a:ext>
            </a:extLst>
          </p:cNvPr>
          <p:cNvSpPr/>
          <p:nvPr/>
        </p:nvSpPr>
        <p:spPr>
          <a:xfrm>
            <a:off x="3356564" y="3792103"/>
            <a:ext cx="4014240" cy="1842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dirty="0" err="1"/>
              <a:t>Asmeta</a:t>
            </a:r>
            <a:r>
              <a:rPr lang="it-IT" dirty="0"/>
              <a:t> </a:t>
            </a:r>
            <a:r>
              <a:rPr lang="it-IT" dirty="0" err="1"/>
              <a:t>spec</a:t>
            </a:r>
            <a:endParaRPr lang="it-IT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7D6D66C4-C51C-B2A7-6024-7F8194B54396}"/>
              </a:ext>
            </a:extLst>
          </p:cNvPr>
          <p:cNvSpPr/>
          <p:nvPr/>
        </p:nvSpPr>
        <p:spPr>
          <a:xfrm>
            <a:off x="8662086" y="1566250"/>
            <a:ext cx="2763386" cy="211606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dirty="0"/>
              <a:t>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EA8C3-78F6-471B-49C4-9D544321FB9F}"/>
              </a:ext>
            </a:extLst>
          </p:cNvPr>
          <p:cNvSpPr txBox="1"/>
          <p:nvPr/>
        </p:nvSpPr>
        <p:spPr>
          <a:xfrm>
            <a:off x="1075038" y="2026508"/>
            <a:ext cx="1569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RQ1: 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1FF63-9C34-99E3-354D-48071DC2D008}"/>
              </a:ext>
            </a:extLst>
          </p:cNvPr>
          <p:cNvSpPr txBox="1"/>
          <p:nvPr/>
        </p:nvSpPr>
        <p:spPr>
          <a:xfrm>
            <a:off x="3791287" y="4399988"/>
            <a:ext cx="31779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//RQ1: ….</a:t>
            </a:r>
          </a:p>
          <a:p>
            <a:r>
              <a:rPr lang="en-US" dirty="0"/>
              <a:t>rule r_rq1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D0EC5-2F46-EE11-32B9-BA68531545CA}"/>
              </a:ext>
            </a:extLst>
          </p:cNvPr>
          <p:cNvSpPr txBox="1"/>
          <p:nvPr/>
        </p:nvSpPr>
        <p:spPr>
          <a:xfrm>
            <a:off x="9084098" y="2072674"/>
            <a:ext cx="15693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scenario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Covers r_rq1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EA7373-A316-BD67-4807-0E861D2EBFF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644346" y="2211174"/>
            <a:ext cx="1146941" cy="2511980"/>
          </a:xfrm>
          <a:prstGeom prst="curvedConnector3">
            <a:avLst/>
          </a:prstGeom>
          <a:ln w="66675">
            <a:headEnd type="stealth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7DCC87-A36F-C4A2-55A6-3B967CA99AF2}"/>
              </a:ext>
            </a:extLst>
          </p:cNvPr>
          <p:cNvSpPr txBox="1"/>
          <p:nvPr/>
        </p:nvSpPr>
        <p:spPr>
          <a:xfrm>
            <a:off x="8026654" y="4423071"/>
            <a:ext cx="355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validator links scenarios and rules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B6CEB2CD-72A6-7B1F-3284-1B68746F4693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6969210" y="2669050"/>
            <a:ext cx="2114888" cy="2054103"/>
          </a:xfrm>
          <a:prstGeom prst="curvedConnector3">
            <a:avLst/>
          </a:prstGeom>
          <a:ln w="60325">
            <a:headEnd type="triangle" w="lg" len="lg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67C56E-76DB-F338-8C4D-DB1FBB796C9E}"/>
              </a:ext>
            </a:extLst>
          </p:cNvPr>
          <p:cNvSpPr txBox="1"/>
          <p:nvPr/>
        </p:nvSpPr>
        <p:spPr>
          <a:xfrm>
            <a:off x="3356564" y="2122092"/>
            <a:ext cx="318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Establish a link between requirements and rules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2C6520D-389E-F937-47F9-37A88A1E48D3}"/>
              </a:ext>
            </a:extLst>
          </p:cNvPr>
          <p:cNvCxnSpPr>
            <a:cxnSpLocks/>
            <a:stCxn id="9" idx="0"/>
            <a:endCxn id="6" idx="0"/>
          </p:cNvCxnSpPr>
          <p:nvPr/>
        </p:nvCxnSpPr>
        <p:spPr>
          <a:xfrm rot="16200000" flipV="1">
            <a:off x="5841139" y="-1954939"/>
            <a:ext cx="46166" cy="8009060"/>
          </a:xfrm>
          <a:prstGeom prst="curvedConnector3">
            <a:avLst>
              <a:gd name="adj1" fmla="val 1505212"/>
            </a:avLst>
          </a:prstGeom>
          <a:ln w="603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triangle" w="lg" len="lg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EDC7-612C-5E7D-3607-911A20C2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From scenarios to unit tests for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6A36C-740C-F15C-27E5-DCCEC91CB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77" y="1792515"/>
            <a:ext cx="10650645" cy="659138"/>
          </a:xfrm>
        </p:spPr>
        <p:txBody>
          <a:bodyPr/>
          <a:lstStyle/>
          <a:p>
            <a:r>
              <a:rPr lang="it-IT" dirty="0" err="1"/>
              <a:t>Scenarios</a:t>
            </a:r>
            <a:r>
              <a:rPr lang="it-IT" dirty="0"/>
              <a:t> can be </a:t>
            </a:r>
            <a:r>
              <a:rPr lang="en-US" dirty="0"/>
              <a:t>translated</a:t>
            </a:r>
            <a:r>
              <a:rPr lang="it-IT" dirty="0"/>
              <a:t> to </a:t>
            </a:r>
            <a:r>
              <a:rPr lang="it-IT" dirty="0" err="1"/>
              <a:t>executable</a:t>
            </a:r>
            <a:r>
              <a:rPr lang="it-IT" dirty="0"/>
              <a:t> Unit test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1FC62-9BBC-01D1-E879-D132874D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73" y="2228102"/>
            <a:ext cx="6426530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214D-AA1E-4FBA-ACFF-26AADCF7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Test generation and execution process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91CAC2-28B3-4232-8A14-7C424F40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4" y="2029836"/>
            <a:ext cx="10934448" cy="23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8CFB82D3-1577-4FD8-8301-FFCD62C4FB06}"/>
              </a:ext>
            </a:extLst>
          </p:cNvPr>
          <p:cNvSpPr/>
          <p:nvPr/>
        </p:nvSpPr>
        <p:spPr>
          <a:xfrm flipH="1" flipV="1">
            <a:off x="3255520" y="2029835"/>
            <a:ext cx="8445455" cy="1822533"/>
          </a:xfrm>
          <a:prstGeom prst="corner">
            <a:avLst>
              <a:gd name="adj1" fmla="val 58986"/>
              <a:gd name="adj2" fmla="val 86693"/>
            </a:avLst>
          </a:prstGeom>
          <a:noFill/>
          <a:ln w="19050" cap="flat" cmpd="sng" algn="ctr">
            <a:solidFill>
              <a:srgbClr val="14F4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F4846-D937-41DA-A5D5-9C8F04E8631A}"/>
              </a:ext>
            </a:extLst>
          </p:cNvPr>
          <p:cNvSpPr txBox="1"/>
          <p:nvPr/>
        </p:nvSpPr>
        <p:spPr>
          <a:xfrm>
            <a:off x="6096000" y="2029836"/>
            <a:ext cx="93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85589B27-FDFE-03BC-5ADA-23AFACD8BB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761869"/>
                  </p:ext>
                </p:extLst>
              </p:nvPr>
            </p:nvGraphicFramePr>
            <p:xfrm>
              <a:off x="107961" y="66544"/>
              <a:ext cx="4381087" cy="2464361"/>
            </p:xfrm>
            <a:graphic>
              <a:graphicData uri="http://schemas.microsoft.com/office/powerpoint/2016/slidezoom">
                <pslz:sldZm>
                  <pslz:sldZmObj sldId="292" cId="2996360891">
                    <pslz:zmPr id="{29B295C8-FF89-4946-96CA-41A191E776A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087" cy="24643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5589B27-FDFE-03BC-5ADA-23AFACD8BB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961" y="66544"/>
                <a:ext cx="4381087" cy="24643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270852DF-6F28-4CEC-B10B-0102523680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345780"/>
                  </p:ext>
                </p:extLst>
              </p:nvPr>
            </p:nvGraphicFramePr>
            <p:xfrm>
              <a:off x="4258467" y="112211"/>
              <a:ext cx="4277741" cy="2406229"/>
            </p:xfrm>
            <a:graphic>
              <a:graphicData uri="http://schemas.microsoft.com/office/powerpoint/2016/slidezoom">
                <pslz:sldZm>
                  <pslz:sldZmObj sldId="261" cId="0">
                    <pslz:zmPr id="{3C55C7EB-FA9E-4725-BA5C-A103AC16871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741" cy="2406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70852DF-6F28-4CEC-B10B-0102523680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8467" y="112211"/>
                <a:ext cx="4277741" cy="2406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B65BBBF4-C237-5926-E686-A4E949F6BC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3995293"/>
                  </p:ext>
                </p:extLst>
              </p:nvPr>
            </p:nvGraphicFramePr>
            <p:xfrm>
              <a:off x="8249538" y="129697"/>
              <a:ext cx="3879857" cy="2182420"/>
            </p:xfrm>
            <a:graphic>
              <a:graphicData uri="http://schemas.microsoft.com/office/powerpoint/2016/slidezoom">
                <pslz:sldZm>
                  <pslz:sldZmObj sldId="266" cId="0">
                    <pslz:zmPr id="{8BD782CC-AA1B-4512-894F-7F43870860E7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79857" cy="21824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65BBBF4-C237-5926-E686-A4E949F6BC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49538" y="129697"/>
                <a:ext cx="3879857" cy="21824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FFBE30DC-BF3D-A588-F01C-71DA95954D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4148189"/>
                  </p:ext>
                </p:extLst>
              </p:nvPr>
            </p:nvGraphicFramePr>
            <p:xfrm>
              <a:off x="107961" y="2134382"/>
              <a:ext cx="4381087" cy="2464361"/>
            </p:xfrm>
            <a:graphic>
              <a:graphicData uri="http://schemas.microsoft.com/office/powerpoint/2016/slidezoom">
                <pslz:sldZm>
                  <pslz:sldZmObj sldId="277" cId="0">
                    <pslz:zmPr id="{0CA0FC60-E0B2-479C-A2A6-FCAB760DFA60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087" cy="24643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FBE30DC-BF3D-A588-F01C-71DA95954D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961" y="2134382"/>
                <a:ext cx="4381087" cy="24643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BD408A07-50C0-36FB-26D9-ED34EBB5CC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7020700"/>
                  </p:ext>
                </p:extLst>
              </p:nvPr>
            </p:nvGraphicFramePr>
            <p:xfrm>
              <a:off x="4258467" y="2134381"/>
              <a:ext cx="4277741" cy="2406229"/>
            </p:xfrm>
            <a:graphic>
              <a:graphicData uri="http://schemas.microsoft.com/office/powerpoint/2016/slidezoom">
                <pslz:sldZm>
                  <pslz:sldZmObj sldId="298" cId="2869154452">
                    <pslz:zmPr id="{5E60AC88-A212-4B93-B82D-4EE430DE060B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741" cy="2406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BD408A07-50C0-36FB-26D9-ED34EBB5CC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58467" y="2134381"/>
                <a:ext cx="4277741" cy="2406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FD047F6-79AE-9A1E-583E-CEF54FD53D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0600190"/>
                  </p:ext>
                </p:extLst>
              </p:nvPr>
            </p:nvGraphicFramePr>
            <p:xfrm>
              <a:off x="8269371" y="2266950"/>
              <a:ext cx="3879857" cy="2182420"/>
            </p:xfrm>
            <a:graphic>
              <a:graphicData uri="http://schemas.microsoft.com/office/powerpoint/2016/slidezoom">
                <pslz:sldZm>
                  <pslz:sldZmObj sldId="299" cId="3199538784">
                    <pslz:zmPr id="{41038135-F7DC-4C76-9D3B-80EDA8D4BF6D}" returnToParent="0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79857" cy="21824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FD047F6-79AE-9A1E-583E-CEF54FD53D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9371" y="2266950"/>
                <a:ext cx="3879857" cy="21824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D137CF0D-A5EE-E41C-6A98-5C732A3976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0088325"/>
                  </p:ext>
                </p:extLst>
              </p:nvPr>
            </p:nvGraphicFramePr>
            <p:xfrm>
              <a:off x="107961" y="3987239"/>
              <a:ext cx="4381087" cy="2464361"/>
            </p:xfrm>
            <a:graphic>
              <a:graphicData uri="http://schemas.microsoft.com/office/powerpoint/2016/slidezoom">
                <pslz:sldZm>
                  <pslz:sldZmObj sldId="301" cId="624541192">
                    <pslz:zmPr id="{31625F1A-F21F-4A23-889A-74559BE1E6D9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1087" cy="24643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D137CF0D-A5EE-E41C-6A98-5C732A3976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961" y="3987239"/>
                <a:ext cx="4381087" cy="24643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4571484F-6717-3361-9495-E716C71317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7870843"/>
                  </p:ext>
                </p:extLst>
              </p:nvPr>
            </p:nvGraphicFramePr>
            <p:xfrm>
              <a:off x="4258467" y="4024703"/>
              <a:ext cx="4277741" cy="2406229"/>
            </p:xfrm>
            <a:graphic>
              <a:graphicData uri="http://schemas.microsoft.com/office/powerpoint/2016/slidezoom">
                <pslz:sldZm>
                  <pslz:sldZmObj sldId="300" cId="683363525">
                    <pslz:zmPr id="{AAB5B523-C3E2-464A-A8A4-4FF7B1873632}" returnToParent="0" transitionDur="100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741" cy="24062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4571484F-6717-3361-9495-E716C71317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58467" y="4024703"/>
                <a:ext cx="4277741" cy="24062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47E32215-9E59-4E97-1879-CE90A9BD54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1585855"/>
                  </p:ext>
                </p:extLst>
              </p:nvPr>
            </p:nvGraphicFramePr>
            <p:xfrm>
              <a:off x="8269371" y="4208730"/>
              <a:ext cx="3879857" cy="2182420"/>
            </p:xfrm>
            <a:graphic>
              <a:graphicData uri="http://schemas.microsoft.com/office/powerpoint/2016/slidezoom">
                <pslz:sldZm>
                  <pslz:sldZmObj sldId="278" cId="1770980480">
                    <pslz:zmPr id="{B6273D22-5E1C-42EF-901D-FD076FE041C5}" returnToParent="0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79857" cy="21824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47E32215-9E59-4E97-1879-CE90A9BD5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69371" y="4208730"/>
                <a:ext cx="3879857" cy="21824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/>
              <a:t>Validation:</a:t>
            </a:r>
            <a:r>
              <a:rPr lang="en-US" noProof="0" dirty="0"/>
              <a:t> investigating a model with respect to its user perceptions, in order to ensure that the it really satisfies the user needs</a:t>
            </a:r>
          </a:p>
          <a:p>
            <a:pPr lvl="1"/>
            <a:r>
              <a:rPr lang="en-US" noProof="0" dirty="0"/>
              <a:t>detect faults as early as possible</a:t>
            </a:r>
          </a:p>
          <a:p>
            <a:pPr lvl="1"/>
            <a:r>
              <a:rPr lang="en-US" noProof="0" dirty="0"/>
              <a:t>possible techniques: scenarios generation, development of prototypes, animation, simulation, and also testing</a:t>
            </a:r>
          </a:p>
          <a:p>
            <a:r>
              <a:rPr lang="en-US" b="1" noProof="0" dirty="0"/>
              <a:t>Scenario</a:t>
            </a:r>
            <a:r>
              <a:rPr lang="en-US" noProof="0" dirty="0"/>
              <a:t>: description of a possible behavior of the system</a:t>
            </a:r>
          </a:p>
          <a:p>
            <a:pPr lvl="1"/>
            <a:r>
              <a:rPr lang="en-US" noProof="0" dirty="0"/>
              <a:t>observable interactions between the system and its environment in specific situations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Motivations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1FA9-A086-4DA9-986B-D3AE5C8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8" y="569536"/>
            <a:ext cx="10650644" cy="871170"/>
          </a:xfrm>
        </p:spPr>
        <p:txBody>
          <a:bodyPr/>
          <a:lstStyle/>
          <a:p>
            <a:r>
              <a:rPr lang="en-US" noProof="0" dirty="0"/>
              <a:t>A philosophical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065B-587B-4C53-B00D-DF5FDE9EA77D}"/>
              </a:ext>
            </a:extLst>
          </p:cNvPr>
          <p:cNvSpPr txBox="1"/>
          <p:nvPr/>
        </p:nvSpPr>
        <p:spPr>
          <a:xfrm>
            <a:off x="2728128" y="1909413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All</a:t>
            </a:r>
            <a:r>
              <a:rPr lang="it-IT" i="1" dirty="0"/>
              <a:t> men are </a:t>
            </a:r>
            <a:r>
              <a:rPr lang="it-IT" i="1" dirty="0" err="1"/>
              <a:t>mortal</a:t>
            </a:r>
            <a:r>
              <a:rPr lang="it-IT" i="1" dirty="0"/>
              <a:t>.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C84BE-C1F3-4177-8839-8EEE4748E8A6}"/>
              </a:ext>
            </a:extLst>
          </p:cNvPr>
          <p:cNvSpPr txBox="1"/>
          <p:nvPr/>
        </p:nvSpPr>
        <p:spPr>
          <a:xfrm>
            <a:off x="2728128" y="2920275"/>
            <a:ext cx="49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Socrates is a man </a:t>
            </a:r>
            <a:r>
              <a:rPr lang="en-US" b="1" i="1" dirty="0"/>
              <a:t>implies</a:t>
            </a:r>
            <a:r>
              <a:rPr lang="en-US" i="1" dirty="0"/>
              <a:t> Socrates is mortal.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D24A-6C82-44B8-B91D-5D4C4020C691}"/>
              </a:ext>
            </a:extLst>
          </p:cNvPr>
          <p:cNvSpPr txBox="1"/>
          <p:nvPr/>
        </p:nvSpPr>
        <p:spPr>
          <a:xfrm>
            <a:off x="2669513" y="4096719"/>
            <a:ext cx="340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Find Socrates, check he is a man, and he is dead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AFB04-74BE-45CD-9627-4FF71FE8C2B4}"/>
              </a:ext>
            </a:extLst>
          </p:cNvPr>
          <p:cNvSpPr txBox="1"/>
          <p:nvPr/>
        </p:nvSpPr>
        <p:spPr>
          <a:xfrm>
            <a:off x="391886" y="1916552"/>
            <a:ext cx="18388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866F4-1539-4255-AF76-6930FFCDDA86}"/>
              </a:ext>
            </a:extLst>
          </p:cNvPr>
          <p:cNvSpPr txBox="1"/>
          <p:nvPr/>
        </p:nvSpPr>
        <p:spPr>
          <a:xfrm>
            <a:off x="391886" y="2920275"/>
            <a:ext cx="18388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VERIFICATION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6F560-2B08-45E9-82C3-E934A2D85871}"/>
              </a:ext>
            </a:extLst>
          </p:cNvPr>
          <p:cNvSpPr txBox="1"/>
          <p:nvPr/>
        </p:nvSpPr>
        <p:spPr>
          <a:xfrm>
            <a:off x="391886" y="4054399"/>
            <a:ext cx="183884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Scenario-based VALIDATION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8EC93-16CA-4570-9186-A54A8C357F2B}"/>
              </a:ext>
            </a:extLst>
          </p:cNvPr>
          <p:cNvSpPr txBox="1"/>
          <p:nvPr/>
        </p:nvSpPr>
        <p:spPr>
          <a:xfrm>
            <a:off x="7506281" y="2739435"/>
            <a:ext cx="261927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Model checking and similar techniques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F0CD5-79A2-4036-AFEC-7987A8906406}"/>
              </a:ext>
            </a:extLst>
          </p:cNvPr>
          <p:cNvSpPr txBox="1"/>
          <p:nvPr/>
        </p:nvSpPr>
        <p:spPr>
          <a:xfrm>
            <a:off x="6458146" y="4192898"/>
            <a:ext cx="26192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testing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279A0-F93D-4CDA-ADF3-2D5101D6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11" y="-7707"/>
            <a:ext cx="1814989" cy="2421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D2E9C1-DA2C-7573-BA02-3FDA71C6DA74}"/>
              </a:ext>
            </a:extLst>
          </p:cNvPr>
          <p:cNvSpPr txBox="1"/>
          <p:nvPr/>
        </p:nvSpPr>
        <p:spPr>
          <a:xfrm>
            <a:off x="2728128" y="4841470"/>
            <a:ext cx="4999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“the susceptibility of a formal specification to scenario-based validation demonstrates its </a:t>
            </a:r>
            <a:r>
              <a:rPr lang="en-US" b="1" dirty="0">
                <a:effectLst/>
                <a:latin typeface="Times New Roman" panose="02020603050405020304" pitchFamily="18" charset="0"/>
              </a:rPr>
              <a:t>falsifiability</a:t>
            </a:r>
            <a:r>
              <a:rPr lang="en-US" dirty="0">
                <a:effectLst/>
                <a:latin typeface="Times New Roman" panose="02020603050405020304" pitchFamily="18" charset="0"/>
              </a:rPr>
              <a:t>, and thus the scientific nature of software development.” </a:t>
            </a:r>
            <a:endParaRPr lang="it-I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E615E-F432-95CC-84F5-D98A0F57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11" y="4682753"/>
            <a:ext cx="3976738" cy="15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70677" y="1221828"/>
            <a:ext cx="10650645" cy="4567557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From telecommunication systems</a:t>
            </a:r>
          </a:p>
          <a:p>
            <a:pPr lvl="1"/>
            <a:r>
              <a:rPr lang="en-US" noProof="0" dirty="0"/>
              <a:t>Message Sequence Charts (MSCs) (graphical)</a:t>
            </a:r>
          </a:p>
          <a:p>
            <a:pPr lvl="1"/>
            <a:r>
              <a:rPr lang="en-US" noProof="0" dirty="0"/>
              <a:t>Life Sequence Charts (LSCs) </a:t>
            </a:r>
          </a:p>
          <a:p>
            <a:pPr lvl="2"/>
            <a:r>
              <a:rPr lang="en-US" noProof="0" dirty="0"/>
              <a:t>W. </a:t>
            </a:r>
            <a:r>
              <a:rPr lang="en-US" noProof="0" dirty="0" err="1"/>
              <a:t>Damm</a:t>
            </a:r>
            <a:r>
              <a:rPr lang="en-US" noProof="0" dirty="0"/>
              <a:t> and D. </a:t>
            </a:r>
            <a:r>
              <a:rPr lang="en-US" noProof="0" dirty="0" err="1"/>
              <a:t>Harel</a:t>
            </a:r>
            <a:r>
              <a:rPr lang="en-US" noProof="0" dirty="0"/>
              <a:t>. </a:t>
            </a:r>
            <a:r>
              <a:rPr lang="en-US" i="1" noProof="0" dirty="0"/>
              <a:t>LCSs</a:t>
            </a:r>
            <a:r>
              <a:rPr lang="en-US" noProof="0" dirty="0"/>
              <a:t>: </a:t>
            </a:r>
            <a:r>
              <a:rPr lang="en-US" i="1" noProof="0" dirty="0"/>
              <a:t>Breathing life into message sequence charts</a:t>
            </a:r>
            <a:r>
              <a:rPr lang="en-US" noProof="0" dirty="0"/>
              <a:t>: extends the MSCs by providing the "clear and usable syntax and a formal semantics" MSCs lack of.</a:t>
            </a:r>
          </a:p>
          <a:p>
            <a:r>
              <a:rPr lang="en-US" noProof="0" dirty="0"/>
              <a:t>UML Use cases</a:t>
            </a:r>
          </a:p>
          <a:p>
            <a:pPr lvl="1"/>
            <a:r>
              <a:rPr lang="en-US" noProof="0" dirty="0"/>
              <a:t>black box view – graphical notation</a:t>
            </a:r>
          </a:p>
          <a:p>
            <a:r>
              <a:rPr lang="en-US" noProof="0" dirty="0"/>
              <a:t>Temporal Logical/ formal methods</a:t>
            </a:r>
          </a:p>
          <a:p>
            <a:pPr lvl="2"/>
            <a:r>
              <a:rPr lang="en-US" noProof="0" dirty="0"/>
              <a:t>Albert II formal language and scenarios are represented by MSC</a:t>
            </a:r>
          </a:p>
          <a:p>
            <a:r>
              <a:rPr lang="en-US" noProof="0" dirty="0"/>
              <a:t>For ASM</a:t>
            </a:r>
          </a:p>
          <a:p>
            <a:pPr lvl="1"/>
            <a:r>
              <a:rPr lang="en-US" noProof="0" dirty="0"/>
              <a:t>W. </a:t>
            </a:r>
            <a:r>
              <a:rPr lang="en-US" noProof="0" dirty="0" err="1"/>
              <a:t>Grieskamp</a:t>
            </a:r>
            <a:r>
              <a:rPr lang="en-US" noProof="0" dirty="0"/>
              <a:t>, N. </a:t>
            </a:r>
            <a:r>
              <a:rPr lang="en-US" noProof="0" dirty="0" err="1"/>
              <a:t>Tillmann</a:t>
            </a:r>
            <a:r>
              <a:rPr lang="en-US" noProof="0" dirty="0"/>
              <a:t>, and M. </a:t>
            </a:r>
            <a:r>
              <a:rPr lang="en-US" noProof="0" dirty="0" err="1"/>
              <a:t>Veanes</a:t>
            </a:r>
            <a:r>
              <a:rPr lang="en-US" noProof="0" dirty="0"/>
              <a:t>. </a:t>
            </a:r>
            <a:r>
              <a:rPr lang="en-US" i="1" noProof="0" dirty="0"/>
              <a:t>Instrumenting scenarios in a model-driven development environment</a:t>
            </a:r>
            <a:r>
              <a:rPr lang="en-US" noProof="0" dirty="0"/>
              <a:t>, 2004.</a:t>
            </a:r>
          </a:p>
          <a:p>
            <a:pPr lvl="1"/>
            <a:r>
              <a:rPr lang="en-US" sz="2000" noProof="0" dirty="0"/>
              <a:t>Spec# specifications are instrumented to allow validation </a:t>
            </a:r>
          </a:p>
          <a:p>
            <a:pPr lvl="2"/>
            <a:r>
              <a:rPr lang="en-US" noProof="0" dirty="0"/>
              <a:t>E.g. “to describe observations in scenarios, we extend Spec# by the so-called </a:t>
            </a:r>
            <a:r>
              <a:rPr lang="en-US" b="1" noProof="0" dirty="0">
                <a:latin typeface="Courier New" pitchFamily="49" charset="0"/>
                <a:cs typeface="Courier New" pitchFamily="49" charset="0"/>
              </a:rPr>
              <a:t>expect</a:t>
            </a:r>
            <a:r>
              <a:rPr lang="en-US" noProof="0" dirty="0"/>
              <a:t> statement”</a:t>
            </a:r>
          </a:p>
          <a:p>
            <a:pPr lvl="1"/>
            <a:endParaRPr lang="en-US" noProof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Related works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proposal in ASMETA – ABZ08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4DFE-D6EF-5BD5-56E6-64BE6FF8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95" y="1656867"/>
            <a:ext cx="8667315" cy="3466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egnaposto contenuto 50"/>
          <p:cNvSpPr>
            <a:spLocks noGrp="1"/>
          </p:cNvSpPr>
          <p:nvPr>
            <p:ph idx="1"/>
          </p:nvPr>
        </p:nvSpPr>
        <p:spPr>
          <a:xfrm>
            <a:off x="530953" y="1393016"/>
            <a:ext cx="4736713" cy="2786083"/>
          </a:xfrm>
        </p:spPr>
        <p:txBody>
          <a:bodyPr>
            <a:normAutofit/>
          </a:bodyPr>
          <a:lstStyle/>
          <a:p>
            <a:r>
              <a:rPr lang="en-US" sz="2400" noProof="0" dirty="0"/>
              <a:t>UML USE CASE: </a:t>
            </a:r>
            <a:br>
              <a:rPr lang="en-US" sz="2400" noProof="0" dirty="0"/>
            </a:br>
            <a:r>
              <a:rPr lang="en-US" sz="2400" noProof="0" dirty="0"/>
              <a:t>actor interacts with the system. </a:t>
            </a:r>
          </a:p>
          <a:p>
            <a:r>
              <a:rPr lang="en-US" sz="2400" noProof="0" dirty="0"/>
              <a:t>One or more scenarios may be generated from each use case</a:t>
            </a:r>
          </a:p>
          <a:p>
            <a:r>
              <a:rPr lang="en-US" sz="2400" u="sng" noProof="0" dirty="0"/>
              <a:t>BLACK BOX VIEW</a:t>
            </a:r>
          </a:p>
          <a:p>
            <a:endParaRPr lang="en-US" sz="2400" noProof="0" dirty="0"/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From UML Actor to ASM Actor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96198" y="1571612"/>
            <a:ext cx="264320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80000" rtlCol="0" anchor="t" anchorCtr="0"/>
          <a:lstStyle/>
          <a:p>
            <a:pPr algn="ctr"/>
            <a:r>
              <a:rPr lang="en-US" dirty="0"/>
              <a:t>SYSTEM</a:t>
            </a:r>
          </a:p>
        </p:txBody>
      </p:sp>
      <p:pic>
        <p:nvPicPr>
          <p:cNvPr id="2052" name="Picture 4" descr="D:\Documenti_Angelo\ricerca\xai\validazione\asm08\presentazione\us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104" y="1785927"/>
            <a:ext cx="1256962" cy="1789463"/>
          </a:xfrm>
          <a:prstGeom prst="rect">
            <a:avLst/>
          </a:prstGeom>
          <a:noFill/>
        </p:spPr>
      </p:pic>
      <p:sp>
        <p:nvSpPr>
          <p:cNvPr id="9" name="Ovale 8"/>
          <p:cNvSpPr/>
          <p:nvPr/>
        </p:nvSpPr>
        <p:spPr>
          <a:xfrm>
            <a:off x="7881950" y="2214554"/>
            <a:ext cx="2214578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CASE 1</a:t>
            </a:r>
          </a:p>
        </p:txBody>
      </p:sp>
      <p:sp>
        <p:nvSpPr>
          <p:cNvPr id="10" name="Ovale 9"/>
          <p:cNvSpPr/>
          <p:nvPr/>
        </p:nvSpPr>
        <p:spPr>
          <a:xfrm>
            <a:off x="7881950" y="3000372"/>
            <a:ext cx="2214578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CASE  n</a:t>
            </a:r>
          </a:p>
        </p:txBody>
      </p:sp>
      <p:cxnSp>
        <p:nvCxnSpPr>
          <p:cNvPr id="12" name="Connettore 2 11"/>
          <p:cNvCxnSpPr>
            <a:stCxn id="2052" idx="3"/>
            <a:endCxn id="9" idx="2"/>
          </p:cNvCxnSpPr>
          <p:nvPr/>
        </p:nvCxnSpPr>
        <p:spPr>
          <a:xfrm flipV="1">
            <a:off x="6596066" y="2500306"/>
            <a:ext cx="1285884" cy="18035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2052" idx="3"/>
            <a:endCxn id="10" idx="2"/>
          </p:cNvCxnSpPr>
          <p:nvPr/>
        </p:nvCxnSpPr>
        <p:spPr>
          <a:xfrm>
            <a:off x="6596066" y="2680658"/>
            <a:ext cx="1285884" cy="605466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453058" y="37147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actor</a:t>
            </a:r>
          </a:p>
        </p:txBody>
      </p:sp>
      <p:sp>
        <p:nvSpPr>
          <p:cNvPr id="53" name="Freccia a destra 52"/>
          <p:cNvSpPr/>
          <p:nvPr/>
        </p:nvSpPr>
        <p:spPr>
          <a:xfrm>
            <a:off x="6596066" y="1714488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</a:t>
            </a:r>
          </a:p>
        </p:txBody>
      </p:sp>
      <p:sp>
        <p:nvSpPr>
          <p:cNvPr id="54" name="Freccia a sinistra 53"/>
          <p:cNvSpPr/>
          <p:nvPr/>
        </p:nvSpPr>
        <p:spPr>
          <a:xfrm>
            <a:off x="6524628" y="3071810"/>
            <a:ext cx="1000132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3559967" y="4291618"/>
            <a:ext cx="7358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ASM Actor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set</a:t>
            </a:r>
            <a:r>
              <a:rPr lang="en-US" sz="2800" dirty="0"/>
              <a:t>s monitored and shared functions (environment)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check</a:t>
            </a:r>
            <a:r>
              <a:rPr lang="en-US" sz="2800" dirty="0"/>
              <a:t>s out functions (machine reaction)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 bldLvl="2" animBg="1"/>
      <p:bldP spid="54" grpId="0" build="allAtOnce" animBg="1"/>
      <p:bldP spid="60" grpId="0" uiExpand="1" build="allAtOnce"/>
      <p:bldP spid="60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AValLa</a:t>
            </a:r>
            <a:r>
              <a:rPr lang="en-US" noProof="0" dirty="0"/>
              <a:t> primitives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997042"/>
              </p:ext>
            </p:extLst>
          </p:nvPr>
        </p:nvGraphicFramePr>
        <p:xfrm>
          <a:off x="2095472" y="1214422"/>
          <a:ext cx="8229600" cy="140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  <a:r>
                        <a:rPr lang="en-US" sz="2000" baseline="0" dirty="0"/>
                        <a:t> command to set the location of a (monitored) function to a specific value: it simulates the </a:t>
                      </a:r>
                      <a:r>
                        <a:rPr lang="en-US" sz="2000" b="1" baseline="0" dirty="0"/>
                        <a:t>environment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inspect external values and (only for the observer ) to inspect internal values in the current state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Segnaposto contenuto 6"/>
          <p:cNvGraphicFramePr>
            <a:graphicFrameLocks/>
          </p:cNvGraphicFramePr>
          <p:nvPr/>
        </p:nvGraphicFramePr>
        <p:xfrm>
          <a:off x="2095472" y="2928934"/>
          <a:ext cx="8229600" cy="140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 signal</a:t>
                      </a:r>
                      <a:r>
                        <a:rPr lang="en-US" sz="2000" baseline="0" dirty="0"/>
                        <a:t> that the environment has finished to update the monitored locations, hence the machine can perform a step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StepUntil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 signal</a:t>
                      </a:r>
                      <a:r>
                        <a:rPr lang="en-US" sz="2000" baseline="0" dirty="0"/>
                        <a:t> that the machine can perform a step </a:t>
                      </a:r>
                      <a:r>
                        <a:rPr kumimoji="0"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iteratively until a specified condition becomes true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Segnaposto contenuto 6"/>
          <p:cNvGraphicFramePr>
            <a:graphicFrameLocks/>
          </p:cNvGraphicFramePr>
          <p:nvPr/>
        </p:nvGraphicFramePr>
        <p:xfrm>
          <a:off x="2095472" y="4643446"/>
          <a:ext cx="82296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Invariant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</a:t>
                      </a:r>
                      <a:r>
                        <a:rPr lang="en-US" sz="2000" baseline="0" dirty="0"/>
                        <a:t> state critical specification properties that should always hold for a scenario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Exec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execute transition rule when required by the observer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4828" y="474533"/>
            <a:ext cx="10650644" cy="996715"/>
          </a:xfrm>
        </p:spPr>
        <p:txBody>
          <a:bodyPr/>
          <a:lstStyle/>
          <a:p>
            <a:r>
              <a:rPr lang="en-US" noProof="0" dirty="0"/>
              <a:t>Lift Example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52926" y="1142985"/>
            <a:ext cx="6000792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scenario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lift2_s0</a:t>
            </a: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load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./lift2.asm</a:t>
            </a:r>
          </a:p>
          <a:p>
            <a:endParaRPr lang="it-IT" dirty="0">
              <a:latin typeface="Courier New" pitchFamily="49" charset="0"/>
              <a:cs typeface="Courier New" pitchFamily="49" charset="0"/>
            </a:endParaRPr>
          </a:p>
          <a:p>
            <a:r>
              <a:rPr lang="it-IT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monitored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functions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hasToDeliverAt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(lift1, 0) := false;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existsCallFromTo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(0, UP)   := false;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set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existsCallFromTo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(0, DOWN) := false;</a:t>
            </a:r>
          </a:p>
          <a:p>
            <a:r>
              <a:rPr lang="it-IT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it-IT" dirty="0">
              <a:latin typeface="Courier New" pitchFamily="49" charset="0"/>
              <a:cs typeface="Courier New" pitchFamily="49" charset="0"/>
            </a:endParaRP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floor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(lift1) = 0;</a:t>
            </a: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ctlState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(lift1) = HALTING;</a:t>
            </a: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dir(lift1) = UP;</a:t>
            </a:r>
          </a:p>
          <a:p>
            <a:endParaRPr lang="it-IT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step</a:t>
            </a:r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floor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(lift1) = 0;</a:t>
            </a: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err="1">
                <a:latin typeface="Courier New" pitchFamily="49" charset="0"/>
                <a:cs typeface="Courier New" pitchFamily="49" charset="0"/>
              </a:rPr>
              <a:t>ctlState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(lift1) = HALTING;</a:t>
            </a:r>
          </a:p>
          <a:p>
            <a:r>
              <a:rPr lang="it-IT" b="1" dirty="0" err="1">
                <a:latin typeface="Courier New" pitchFamily="49" charset="0"/>
                <a:cs typeface="Courier New" pitchFamily="49" charset="0"/>
              </a:rPr>
              <a:t>check</a:t>
            </a:r>
            <a:r>
              <a:rPr lang="it-IT" dirty="0">
                <a:latin typeface="Courier New" pitchFamily="49" charset="0"/>
                <a:cs typeface="Courier New" pitchFamily="49" charset="0"/>
              </a:rPr>
              <a:t> dir(lift1) = UP;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allout 1 4"/>
          <p:cNvSpPr/>
          <p:nvPr/>
        </p:nvSpPr>
        <p:spPr>
          <a:xfrm>
            <a:off x="1809720" y="1285860"/>
            <a:ext cx="2357454" cy="428628"/>
          </a:xfrm>
          <a:prstGeom prst="borderCallout1">
            <a:avLst>
              <a:gd name="adj1" fmla="val 24759"/>
              <a:gd name="adj2" fmla="val 99835"/>
              <a:gd name="adj3" fmla="val 73440"/>
              <a:gd name="adj4" fmla="val 1188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validate lift2.asm</a:t>
            </a:r>
          </a:p>
        </p:txBody>
      </p:sp>
      <p:sp>
        <p:nvSpPr>
          <p:cNvPr id="6" name="Callout 1 5"/>
          <p:cNvSpPr/>
          <p:nvPr/>
        </p:nvSpPr>
        <p:spPr>
          <a:xfrm>
            <a:off x="1809720" y="2000240"/>
            <a:ext cx="2357454" cy="1214446"/>
          </a:xfrm>
          <a:prstGeom prst="borderCallout1">
            <a:avLst>
              <a:gd name="adj1" fmla="val 24759"/>
              <a:gd name="adj2" fmla="val 99835"/>
              <a:gd name="adj3" fmla="val 51406"/>
              <a:gd name="adj4" fmla="val 1194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 the button at ground floor to off</a:t>
            </a:r>
          </a:p>
          <a:p>
            <a:pPr algn="ctr"/>
            <a:r>
              <a:rPr lang="en-US" dirty="0"/>
              <a:t>Switch off all the buttons</a:t>
            </a:r>
          </a:p>
        </p:txBody>
      </p:sp>
      <p:sp>
        <p:nvSpPr>
          <p:cNvPr id="7" name="Callout 1 6"/>
          <p:cNvSpPr/>
          <p:nvPr/>
        </p:nvSpPr>
        <p:spPr>
          <a:xfrm>
            <a:off x="1809720" y="3643314"/>
            <a:ext cx="2357454" cy="1143008"/>
          </a:xfrm>
          <a:prstGeom prst="borderCallout1">
            <a:avLst>
              <a:gd name="adj1" fmla="val 24759"/>
              <a:gd name="adj2" fmla="val 99835"/>
              <a:gd name="adj3" fmla="val 63299"/>
              <a:gd name="adj4" fmla="val 1177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that the lift is halted at ground floor, direction UP</a:t>
            </a:r>
          </a:p>
        </p:txBody>
      </p:sp>
      <p:sp>
        <p:nvSpPr>
          <p:cNvPr id="8" name="Callout 1 7"/>
          <p:cNvSpPr/>
          <p:nvPr/>
        </p:nvSpPr>
        <p:spPr>
          <a:xfrm>
            <a:off x="1809720" y="5000636"/>
            <a:ext cx="2357454" cy="428628"/>
          </a:xfrm>
          <a:prstGeom prst="borderCallout1">
            <a:avLst>
              <a:gd name="adj1" fmla="val 24759"/>
              <a:gd name="adj2" fmla="val 99835"/>
              <a:gd name="adj3" fmla="val 63299"/>
              <a:gd name="adj4" fmla="val 1126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Make a step</a:t>
            </a:r>
          </a:p>
        </p:txBody>
      </p:sp>
      <p:sp>
        <p:nvSpPr>
          <p:cNvPr id="9" name="Callout 1 8"/>
          <p:cNvSpPr/>
          <p:nvPr/>
        </p:nvSpPr>
        <p:spPr>
          <a:xfrm>
            <a:off x="1809720" y="5715016"/>
            <a:ext cx="2357454" cy="428628"/>
          </a:xfrm>
          <a:prstGeom prst="borderCallout1">
            <a:avLst>
              <a:gd name="adj1" fmla="val 24759"/>
              <a:gd name="adj2" fmla="val 99835"/>
              <a:gd name="adj3" fmla="val 63299"/>
              <a:gd name="adj4" fmla="val 1126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F4A4E-7292-D768-5C6E-F1C28C93113C}"/>
              </a:ext>
            </a:extLst>
          </p:cNvPr>
          <p:cNvSpPr txBox="1"/>
          <p:nvPr/>
        </p:nvSpPr>
        <p:spPr>
          <a:xfrm>
            <a:off x="5403273" y="166255"/>
            <a:ext cx="50504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Syntax defined used </a:t>
            </a:r>
            <a:r>
              <a:rPr lang="en-US" sz="3200" dirty="0" err="1"/>
              <a:t>xtext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ThemeUnibgDIGIPM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nibgDIGIPMy" id="{7769E76D-AA91-49DF-B6B2-513D9FDFD0EA}" vid="{BF2AAD75-E5DA-4B61-8EBB-9D39A3396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ThemeUnibgDIGIPMy</Template>
  <TotalTime>477</TotalTime>
  <Words>1198</Words>
  <Application>Microsoft Office PowerPoint</Application>
  <PresentationFormat>Widescreen</PresentationFormat>
  <Paragraphs>246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Franklin Gothic Book</vt:lpstr>
      <vt:lpstr>Franklin Gothic Medium</vt:lpstr>
      <vt:lpstr>Helvetica</vt:lpstr>
      <vt:lpstr>Rubik</vt:lpstr>
      <vt:lpstr>Times New Roman</vt:lpstr>
      <vt:lpstr>ThemeUnibgDIGIPMy</vt:lpstr>
      <vt:lpstr>Scenario-based validation in ASMETA concepts, uses, new ideas</vt:lpstr>
      <vt:lpstr>Scenario-based validation</vt:lpstr>
      <vt:lpstr>Motivations</vt:lpstr>
      <vt:lpstr>A philosophical view</vt:lpstr>
      <vt:lpstr>Related works 1</vt:lpstr>
      <vt:lpstr>Our proposal in ASMETA – ABZ08</vt:lpstr>
      <vt:lpstr>From UML Actor to ASM Actor</vt:lpstr>
      <vt:lpstr>AValLa primitives</vt:lpstr>
      <vt:lpstr>Lift Example</vt:lpstr>
      <vt:lpstr>AValLa sematics</vt:lpstr>
      <vt:lpstr>In practice …</vt:lpstr>
      <vt:lpstr>M for AValLa elements</vt:lpstr>
      <vt:lpstr>Use of scenarios</vt:lpstr>
      <vt:lpstr>AsmetaValidator</vt:lpstr>
      <vt:lpstr>Lift scenarios</vt:lpstr>
      <vt:lpstr>New ideas</vt:lpstr>
      <vt:lpstr>Simulation &lt;-&gt; scenarios</vt:lpstr>
      <vt:lpstr>Scenarios and refinement</vt:lpstr>
      <vt:lpstr>Automatic generation of scenarios</vt:lpstr>
      <vt:lpstr>Scenarios and traceability (ABZ 2021) </vt:lpstr>
      <vt:lpstr>From scenarios to unit tests for code</vt:lpstr>
      <vt:lpstr>Test generation and execution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test generation with ASMETA for the Mechanical Ventilator Milano controller</dc:title>
  <dc:creator>Silvia Bonfanti</dc:creator>
  <cp:lastModifiedBy>Angelo Gargantini</cp:lastModifiedBy>
  <cp:revision>79</cp:revision>
  <dcterms:created xsi:type="dcterms:W3CDTF">2021-11-09T15:51:10Z</dcterms:created>
  <dcterms:modified xsi:type="dcterms:W3CDTF">2022-06-07T13:40:39Z</dcterms:modified>
</cp:coreProperties>
</file>