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44" r:id="rId3"/>
    <p:sldId id="372" r:id="rId4"/>
    <p:sldId id="477" r:id="rId5"/>
    <p:sldId id="478" r:id="rId6"/>
    <p:sldId id="476" r:id="rId7"/>
    <p:sldId id="481" r:id="rId8"/>
    <p:sldId id="483" r:id="rId9"/>
    <p:sldId id="482" r:id="rId10"/>
    <p:sldId id="275" r:id="rId11"/>
    <p:sldId id="399" r:id="rId12"/>
    <p:sldId id="479" r:id="rId13"/>
    <p:sldId id="475" r:id="rId14"/>
  </p:sldIdLst>
  <p:sldSz cx="12192000" cy="6858000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F3A18F-703D-ED49-BF8E-D24CD1AA7DB3}">
          <p14:sldIdLst>
            <p14:sldId id="256"/>
            <p14:sldId id="444"/>
            <p14:sldId id="372"/>
            <p14:sldId id="477"/>
            <p14:sldId id="478"/>
            <p14:sldId id="476"/>
            <p14:sldId id="481"/>
            <p14:sldId id="483"/>
            <p14:sldId id="482"/>
            <p14:sldId id="275"/>
            <p14:sldId id="399"/>
            <p14:sldId id="479"/>
            <p14:sldId id="4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4609"/>
  </p:normalViewPr>
  <p:slideViewPr>
    <p:cSldViewPr snapToGrid="0">
      <p:cViewPr varScale="1">
        <p:scale>
          <a:sx n="100" d="100"/>
          <a:sy n="100" d="100"/>
        </p:scale>
        <p:origin x="2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3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02316-A3A9-40CE-8399-988D8D269502}" type="datetimeFigureOut">
              <a:rPr lang="de-AT" smtClean="0"/>
              <a:t>05.06.22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31D18-B53C-4622-9947-A3FBDDB0C9B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17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9DEF-C035-41A2-9AFE-A6026D4C04BE}" type="datetimeFigureOut">
              <a:rPr lang="de-AT" smtClean="0"/>
              <a:t>05.06.22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A079-E7F8-4A78-8EEA-DD00A8D5DE37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24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A079-E7F8-4A78-8EEA-DD00A8D5DE3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10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6924"/>
            <a:ext cx="7118139" cy="50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8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,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tabLst>
                <a:tab pos="2146300" algn="l"/>
              </a:tabLst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space</a:t>
            </a:r>
            <a:r>
              <a:rPr lang="de-DE" dirty="0"/>
              <a:t>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a large </a:t>
            </a:r>
            <a:r>
              <a:rPr lang="de-DE" dirty="0" err="1"/>
              <a:t>image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0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1600" y="1621584"/>
            <a:ext cx="11138400" cy="45167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71600" y="5858820"/>
            <a:ext cx="11138400" cy="278127"/>
          </a:xfr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en-US" noProof="0" dirty="0"/>
              <a:t>Source: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and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78800" y="1641600"/>
            <a:ext cx="5400000" cy="451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 algn="l">
              <a:defRPr baseline="0"/>
            </a:lvl5pPr>
          </a:lstStyle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3600" y="1638000"/>
            <a:ext cx="5400000" cy="4514400"/>
          </a:xfrm>
        </p:spPr>
        <p:txBody>
          <a:bodyPr/>
          <a:lstStyle/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0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36000" y="1638000"/>
            <a:ext cx="3474000" cy="4510800"/>
          </a:xfrm>
        </p:spPr>
        <p:txBody>
          <a:bodyPr/>
          <a:lstStyle/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6000" y="1721513"/>
            <a:ext cx="7214400" cy="441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AT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6000" y="5864981"/>
            <a:ext cx="7214400" cy="274118"/>
          </a:xfr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Source: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title,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070000" y="1724299"/>
            <a:ext cx="8074800" cy="441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AT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48400" y="5863959"/>
            <a:ext cx="8096400" cy="278127"/>
          </a:xfr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 baseline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Source: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formulas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video</a:t>
            </a:r>
            <a:endParaRPr lang="de-AT" dirty="0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576000" y="1724302"/>
            <a:ext cx="11034000" cy="4417200"/>
          </a:xfrm>
        </p:spPr>
        <p:txBody>
          <a:bodyPr/>
          <a:lstStyle/>
          <a:p>
            <a:r>
              <a:rPr lang="en-GB"/>
              <a:t>Click icon to add media</a:t>
            </a:r>
            <a:endParaRPr lang="de-AT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25" hasCustomPrompt="1"/>
          </p:nvPr>
        </p:nvSpPr>
        <p:spPr>
          <a:xfrm>
            <a:off x="576000" y="5864400"/>
            <a:ext cx="11034000" cy="278127"/>
          </a:xfrm>
        </p:spPr>
        <p:txBody>
          <a:bodyPr anchor="b">
            <a:noAutofit/>
          </a:bodyPr>
          <a:lstStyle>
            <a:lvl1pPr marL="0" indent="0">
              <a:lnSpc>
                <a:spcPct val="83000"/>
              </a:lnSpc>
              <a:buNone/>
              <a:defRPr sz="800" b="0">
                <a:latin typeface="+mn-lt"/>
              </a:defRPr>
            </a:lvl1pPr>
            <a:lvl2pPr marL="198000" indent="0">
              <a:lnSpc>
                <a:spcPts val="1000"/>
              </a:lnSpc>
              <a:buNone/>
              <a:defRPr sz="750"/>
            </a:lvl2pPr>
            <a:lvl3pPr marL="396000" indent="0">
              <a:lnSpc>
                <a:spcPts val="1000"/>
              </a:lnSpc>
              <a:buNone/>
              <a:defRPr sz="750"/>
            </a:lvl3pPr>
            <a:lvl4pPr marL="594000" indent="0">
              <a:lnSpc>
                <a:spcPts val="1000"/>
              </a:lnSpc>
              <a:buNone/>
              <a:defRPr sz="750"/>
            </a:lvl4pPr>
            <a:lvl5pPr marL="792000" indent="0">
              <a:lnSpc>
                <a:spcPts val="1000"/>
              </a:lnSpc>
              <a:buNone/>
              <a:defRPr sz="750"/>
            </a:lvl5pPr>
          </a:lstStyle>
          <a:p>
            <a:pPr lvl="0"/>
            <a:r>
              <a:rPr lang="de-DE" dirty="0"/>
              <a:t>Source: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0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ller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title, 3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8099" y="1638000"/>
            <a:ext cx="7225200" cy="4503600"/>
          </a:xfrm>
        </p:spPr>
        <p:txBody>
          <a:bodyPr/>
          <a:lstStyle/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911547" y="1444171"/>
            <a:ext cx="626533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7711" y="1725845"/>
            <a:ext cx="3393156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AT" dirty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577703" y="3254918"/>
            <a:ext cx="3393063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AT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15"/>
          </p:nvPr>
        </p:nvSpPr>
        <p:spPr>
          <a:xfrm>
            <a:off x="577703" y="4775571"/>
            <a:ext cx="3393063" cy="136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7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86048" y="1641600"/>
            <a:ext cx="7225200" cy="4500000"/>
          </a:xfrm>
        </p:spPr>
        <p:txBody>
          <a:bodyPr/>
          <a:lstStyle/>
          <a:p>
            <a:pPr lvl="0"/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Level 2</a:t>
            </a:r>
          </a:p>
          <a:p>
            <a:pPr lvl="2"/>
            <a:r>
              <a:rPr lang="de-DE" dirty="0"/>
              <a:t>Level 3</a:t>
            </a:r>
          </a:p>
          <a:p>
            <a:pPr lvl="3"/>
            <a:r>
              <a:rPr lang="de-DE" dirty="0"/>
              <a:t>Level 4</a:t>
            </a:r>
          </a:p>
          <a:p>
            <a:pPr lvl="4"/>
            <a:r>
              <a:rPr lang="de-DE" dirty="0"/>
              <a:t>Level 5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75733" y="1724300"/>
            <a:ext cx="3395133" cy="441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6415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title, </a:t>
            </a:r>
            <a:r>
              <a:rPr lang="de-DE" dirty="0" err="1"/>
              <a:t>graphs</a:t>
            </a:r>
            <a:r>
              <a:rPr lang="de-DE" dirty="0"/>
              <a:t> and </a:t>
            </a:r>
            <a:r>
              <a:rPr lang="de-DE" dirty="0" err="1"/>
              <a:t>charts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5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124744"/>
            <a:ext cx="11713301" cy="4608512"/>
          </a:xfrm>
          <a:noFill/>
        </p:spPr>
        <p:txBody>
          <a:bodyPr/>
          <a:lstStyle>
            <a:lvl1pPr>
              <a:buClr>
                <a:srgbClr val="B91114"/>
              </a:buClr>
              <a:defRPr/>
            </a:lvl1pPr>
            <a:lvl2pPr>
              <a:buClr>
                <a:srgbClr val="B91114"/>
              </a:buClr>
              <a:defRPr sz="2667"/>
            </a:lvl2pPr>
            <a:lvl3pPr>
              <a:buClr>
                <a:srgbClr val="B91114"/>
              </a:buClr>
              <a:defRPr sz="2400"/>
            </a:lvl3pPr>
            <a:lvl4pPr>
              <a:buClr>
                <a:srgbClr val="B91114"/>
              </a:buClr>
              <a:defRPr sz="2133"/>
            </a:lvl4pPr>
            <a:lvl5pPr>
              <a:buClr>
                <a:srgbClr val="B91114"/>
              </a:buCl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9350" y="188640"/>
            <a:ext cx="11713301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FE03-D785-48FF-A2B6-F1049DE59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9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KU Logo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00" y="1577096"/>
            <a:ext cx="7118139" cy="50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En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5410800"/>
            <a:ext cx="9216000" cy="730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200" y="1306800"/>
            <a:ext cx="9226800" cy="2008800"/>
          </a:xfrm>
        </p:spPr>
        <p:txBody>
          <a:bodyPr anchor="b" anchorCtr="0"/>
          <a:lstStyle>
            <a:lvl1pPr>
              <a:defRPr sz="4500"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5600" y="5500800"/>
            <a:ext cx="139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tx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tx1"/>
                </a:solidFill>
                <a:latin typeface="+mj-lt"/>
              </a:rPr>
              <a:t> KEPLER UNIVERSITY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4040 Linz, Austria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tx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000" y="555458"/>
            <a:ext cx="1932066" cy="1365884"/>
          </a:xfrm>
          <a:prstGeom prst="rect">
            <a:avLst/>
          </a:prstGeom>
        </p:spPr>
      </p:pic>
      <p:sp>
        <p:nvSpPr>
          <p:cNvPr id="9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6799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Space for a partner’s logo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Space for a partner’s logo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5293" r="42710" b="38849"/>
          <a:stretch/>
        </p:blipFill>
        <p:spPr>
          <a:xfrm>
            <a:off x="304246" y="3236317"/>
            <a:ext cx="2520000" cy="230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75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End with logo colo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5410800"/>
            <a:ext cx="9216000" cy="730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200" y="1306800"/>
            <a:ext cx="9226800" cy="2008800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10065600" y="5500800"/>
            <a:ext cx="13968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de-AT" sz="800" b="0" dirty="0">
                <a:solidFill>
                  <a:schemeClr val="bg1"/>
                </a:solidFill>
                <a:latin typeface="+mj-lt"/>
              </a:rPr>
              <a:t>JOHANNES</a:t>
            </a:r>
            <a:r>
              <a:rPr lang="de-AT" sz="800" b="0" baseline="0" dirty="0">
                <a:solidFill>
                  <a:schemeClr val="bg1"/>
                </a:solidFill>
                <a:latin typeface="+mj-lt"/>
              </a:rPr>
              <a:t> KEPLER UNIVERSITY LINZ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Altenberger Straße 69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4040 Linz, Austria</a:t>
            </a:r>
          </a:p>
          <a:p>
            <a:pPr>
              <a:lnSpc>
                <a:spcPts val="1000"/>
              </a:lnSpc>
            </a:pPr>
            <a:r>
              <a:rPr lang="de-AT" sz="800" b="0" baseline="0" dirty="0">
                <a:solidFill>
                  <a:schemeClr val="bg1"/>
                </a:solidFill>
                <a:latin typeface="+mn-lt"/>
              </a:rPr>
              <a:t>jku.at</a:t>
            </a:r>
            <a:endParaRPr lang="de-AT" sz="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10151559" y="2516799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Space for a partner’s logo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10151745" y="4039231"/>
            <a:ext cx="1468800" cy="10857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Space for a partner’s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00" y="566258"/>
            <a:ext cx="1932066" cy="13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2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999" y="5410800"/>
            <a:ext cx="11113227" cy="730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200" y="1306800"/>
            <a:ext cx="11126250" cy="2008800"/>
          </a:xfrm>
        </p:spPr>
        <p:txBody>
          <a:bodyPr anchor="b" anchorCtr="0"/>
          <a:lstStyle>
            <a:lvl1pPr>
              <a:defRPr sz="4500"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title</a:t>
            </a:r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5" t="15293" r="42710" b="38849"/>
          <a:stretch/>
        </p:blipFill>
        <p:spPr>
          <a:xfrm>
            <a:off x="304246" y="3236317"/>
            <a:ext cx="2520000" cy="2307271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9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ogo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12192000" cy="61436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5410800"/>
            <a:ext cx="11115450" cy="7308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details</a:t>
            </a: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75200" y="1306800"/>
            <a:ext cx="11128476" cy="2008800"/>
          </a:xfrm>
        </p:spPr>
        <p:txBody>
          <a:bodyPr anchor="b" anchorCtr="0"/>
          <a:lstStyle>
            <a:lvl1pPr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title</a:t>
            </a:r>
            <a:endParaRPr lang="de-AT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1" y="3231115"/>
            <a:ext cx="2196000" cy="219608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38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endParaRPr lang="de-DE" dirty="0"/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8241458" y="1721189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574656" y="1721189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407277" y="1720152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26" hasCustomPrompt="1"/>
          </p:nvPr>
        </p:nvSpPr>
        <p:spPr>
          <a:xfrm>
            <a:off x="8241458" y="329132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27" hasCustomPrompt="1"/>
          </p:nvPr>
        </p:nvSpPr>
        <p:spPr>
          <a:xfrm>
            <a:off x="574656" y="329132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28" hasCustomPrompt="1"/>
          </p:nvPr>
        </p:nvSpPr>
        <p:spPr>
          <a:xfrm>
            <a:off x="4407277" y="3290290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29" hasCustomPrompt="1"/>
          </p:nvPr>
        </p:nvSpPr>
        <p:spPr>
          <a:xfrm>
            <a:off x="8246376" y="486748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30" hasCustomPrompt="1"/>
          </p:nvPr>
        </p:nvSpPr>
        <p:spPr>
          <a:xfrm>
            <a:off x="579574" y="4867487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  <p:sp>
        <p:nvSpPr>
          <p:cNvPr id="26" name="Bildplatzhalter 6"/>
          <p:cNvSpPr>
            <a:spLocks noGrp="1"/>
          </p:cNvSpPr>
          <p:nvPr>
            <p:ph type="pic" sz="quarter" idx="31" hasCustomPrompt="1"/>
          </p:nvPr>
        </p:nvSpPr>
        <p:spPr>
          <a:xfrm>
            <a:off x="4412195" y="4866450"/>
            <a:ext cx="3384000" cy="1270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dirty="0"/>
              <a:t>Space for a partner’s logo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61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pos="5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3093" y="636613"/>
            <a:ext cx="10845364" cy="549926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600"/>
              </a:spcBef>
              <a:buFont typeface="Arial" panose="020B0604020202020204" pitchFamily="34" charset="0"/>
              <a:buNone/>
              <a:defRPr sz="1700" baseline="0">
                <a:latin typeface="+mj-lt"/>
              </a:defRPr>
            </a:lvl1pPr>
            <a:lvl2pPr marL="216000" indent="-2160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/>
            </a:lvl2pPr>
          </a:lstStyle>
          <a:p>
            <a:pPr lvl="0"/>
            <a:r>
              <a:rPr lang="de-DE" dirty="0"/>
              <a:t>Chapter 1</a:t>
            </a:r>
          </a:p>
          <a:p>
            <a:pPr lvl="1"/>
            <a:r>
              <a:rPr lang="de-DE" dirty="0"/>
              <a:t>Chapter 1</a:t>
            </a:r>
          </a:p>
          <a:p>
            <a:pPr lvl="1"/>
            <a:r>
              <a:rPr lang="de-DE" dirty="0"/>
              <a:t>Chapter 2</a:t>
            </a:r>
          </a:p>
          <a:p>
            <a:pPr lvl="0"/>
            <a:r>
              <a:rPr lang="de-DE" dirty="0"/>
              <a:t>Chapter 2</a:t>
            </a:r>
          </a:p>
          <a:p>
            <a:pPr lvl="1"/>
            <a:r>
              <a:rPr lang="de-DE" dirty="0"/>
              <a:t>Chapter 1</a:t>
            </a:r>
          </a:p>
          <a:p>
            <a:pPr lvl="1"/>
            <a:r>
              <a:rPr lang="de-DE" dirty="0"/>
              <a:t>Chapter 2</a:t>
            </a:r>
          </a:p>
          <a:p>
            <a:pPr lvl="0"/>
            <a:r>
              <a:rPr lang="de-DE" dirty="0"/>
              <a:t>Chapter 3</a:t>
            </a:r>
          </a:p>
          <a:p>
            <a:pPr lvl="1"/>
            <a:r>
              <a:rPr lang="de-DE" dirty="0"/>
              <a:t>Chapter 1</a:t>
            </a:r>
          </a:p>
          <a:p>
            <a:pPr lvl="1"/>
            <a:r>
              <a:rPr lang="de-DE" dirty="0"/>
              <a:t>Chapter 2</a:t>
            </a:r>
          </a:p>
          <a:p>
            <a:pPr lvl="0"/>
            <a:r>
              <a:rPr lang="de-DE" dirty="0"/>
              <a:t>Chapter 4</a:t>
            </a:r>
          </a:p>
          <a:p>
            <a:pPr lvl="1"/>
            <a:r>
              <a:rPr lang="de-DE" dirty="0"/>
              <a:t>Chapter 1</a:t>
            </a:r>
          </a:p>
          <a:p>
            <a:pPr lvl="1"/>
            <a:r>
              <a:rPr lang="de-DE" dirty="0"/>
              <a:t>Chapter 2</a:t>
            </a:r>
          </a:p>
          <a:p>
            <a:pPr lvl="0"/>
            <a:r>
              <a:rPr lang="de-DE" dirty="0"/>
              <a:t>Chapter 5</a:t>
            </a:r>
          </a:p>
          <a:p>
            <a:pPr lvl="1"/>
            <a:r>
              <a:rPr lang="de-DE" dirty="0"/>
              <a:t>Chapter 1</a:t>
            </a:r>
          </a:p>
          <a:p>
            <a:pPr lvl="1"/>
            <a:r>
              <a:rPr lang="de-DE" dirty="0"/>
              <a:t>Chapter 2</a:t>
            </a:r>
          </a:p>
          <a:p>
            <a:pPr lvl="1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, blac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Space </a:t>
            </a:r>
            <a:r>
              <a:rPr lang="de-DE" dirty="0" err="1"/>
              <a:t>for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your</a:t>
            </a:r>
            <a:r>
              <a:rPr lang="de-DE" dirty="0"/>
              <a:t> title </a:t>
            </a:r>
            <a:r>
              <a:rPr lang="de-DE" dirty="0" err="1"/>
              <a:t>and</a:t>
            </a:r>
            <a:r>
              <a:rPr lang="de-DE" dirty="0"/>
              <a:t> a large </a:t>
            </a:r>
            <a:r>
              <a:rPr lang="de-DE" dirty="0" err="1"/>
              <a:t>image</a:t>
            </a:r>
            <a:endParaRPr lang="de-AT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4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00" y="575999"/>
            <a:ext cx="11124000" cy="99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Titelmusterformat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00" y="1620000"/>
            <a:ext cx="11142000" cy="45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4800" y="6357600"/>
            <a:ext cx="817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9600" y="6350400"/>
            <a:ext cx="242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9600" y="63576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2E1B1CB6-5C5C-443C-B788-F7ADFC2977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6350798"/>
            <a:ext cx="2717810" cy="3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69" r:id="rId7"/>
    <p:sldLayoutId id="2147483670" r:id="rId8"/>
    <p:sldLayoutId id="2147483666" r:id="rId9"/>
    <p:sldLayoutId id="2147483677" r:id="rId10"/>
    <p:sldLayoutId id="2147483662" r:id="rId11"/>
    <p:sldLayoutId id="2147483664" r:id="rId12"/>
    <p:sldLayoutId id="2147483671" r:id="rId13"/>
    <p:sldLayoutId id="2147483672" r:id="rId14"/>
    <p:sldLayoutId id="2147483673" r:id="rId15"/>
    <p:sldLayoutId id="2147483675" r:id="rId16"/>
    <p:sldLayoutId id="2147483674" r:id="rId17"/>
    <p:sldLayoutId id="2147483678" r:id="rId18"/>
    <p:sldLayoutId id="2147483687" r:id="rId1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5000"/>
        </a:lnSpc>
        <a:spcBef>
          <a:spcPts val="800"/>
        </a:spcBef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5000"/>
        </a:lnSpc>
        <a:spcBef>
          <a:spcPts val="0"/>
        </a:spcBef>
        <a:buSzPct val="125000"/>
        <a:buFont typeface="Arial" panose="020B0604020202020204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5000"/>
        </a:lnSpc>
        <a:spcBef>
          <a:spcPts val="0"/>
        </a:spcBef>
        <a:buSzPct val="85000"/>
        <a:buFont typeface="Wingdings" panose="05000000000000000000" pitchFamily="2" charset="2"/>
        <a:buChar char="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5000"/>
        </a:lnSpc>
        <a:spcBef>
          <a:spcPts val="0"/>
        </a:spcBef>
        <a:buSzPct val="11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5000"/>
        </a:lnSpc>
        <a:spcBef>
          <a:spcPts val="0"/>
        </a:spcBef>
        <a:buSzPct val="65000"/>
        <a:buFont typeface="Wingdings 2" panose="05020102010507070707" pitchFamily="18" charset="2"/>
        <a:buChar char="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5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morworld.com/what-is-bitcoin-is-it-real-or-a-bubble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8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3"/>
    </mc:Choice>
    <mc:Fallback xmlns="">
      <p:transition spd="slow" advTm="34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utoShape 2" descr="Image result for FW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FWF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F64ED-242C-CF42-A850-1DC1E30F1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73" y="1628054"/>
            <a:ext cx="7548653" cy="4527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5B78-8665-5345-B415-F9696416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8" y="638899"/>
            <a:ext cx="2336800" cy="9271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465F2-F8C6-3544-B787-62047933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8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Rigorous method (Event-)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0" y="1621584"/>
            <a:ext cx="5762956" cy="45167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Set theory and first-order logic</a:t>
            </a:r>
          </a:p>
          <a:p>
            <a:pPr>
              <a:lnSpc>
                <a:spcPct val="150000"/>
              </a:lnSpc>
            </a:pPr>
            <a:r>
              <a:rPr lang="en-US" dirty="0"/>
              <a:t>1-1 level of refinement, higher degree of automatic proofs</a:t>
            </a:r>
          </a:p>
          <a:p>
            <a:pPr>
              <a:lnSpc>
                <a:spcPct val="150000"/>
              </a:lnSpc>
            </a:pPr>
            <a:r>
              <a:rPr lang="en-US" dirty="0"/>
              <a:t>Correctness by design</a:t>
            </a:r>
          </a:p>
          <a:p>
            <a:pPr>
              <a:lnSpc>
                <a:spcPct val="150000"/>
              </a:lnSpc>
            </a:pPr>
            <a:r>
              <a:rPr lang="en-US" dirty="0"/>
              <a:t>Old and proven, much industrial experience</a:t>
            </a:r>
          </a:p>
          <a:p>
            <a:pPr>
              <a:lnSpc>
                <a:spcPct val="150000"/>
              </a:lnSpc>
            </a:pPr>
            <a:r>
              <a:rPr lang="en-US" dirty="0"/>
              <a:t>Good tool support, esp. for verification</a:t>
            </a:r>
          </a:p>
          <a:p>
            <a:r>
              <a:rPr lang="en-US" dirty="0" err="1"/>
              <a:t>ProB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D99A8-3675-2E43-A045-BE8C18DEE2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Atif Mashkoor, Felix </a:t>
            </a:r>
            <a:r>
              <a:rPr lang="en-US" dirty="0" err="1"/>
              <a:t>Kossak</a:t>
            </a:r>
            <a:r>
              <a:rPr lang="en-US" dirty="0"/>
              <a:t>, Alexander </a:t>
            </a:r>
            <a:r>
              <a:rPr lang="en-US" dirty="0" err="1"/>
              <a:t>Egyed</a:t>
            </a:r>
            <a:r>
              <a:rPr lang="en-US" dirty="0"/>
              <a:t>: Evaluating the suitability of state-based formal methods for industrial deployment. Software: Practice &amp; Experience 48(12): 2350-2379 (2018)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6" y="2214959"/>
            <a:ext cx="5078400" cy="3554879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A200-A824-AC4C-A6B9-E7A6B39B77D3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D0B32C-7F6E-E44B-960C-2DFBB181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575999"/>
            <a:ext cx="11124000" cy="990000"/>
          </a:xfrm>
        </p:spPr>
        <p:txBody>
          <a:bodyPr anchor="t">
            <a:normAutofit/>
          </a:bodyPr>
          <a:lstStyle/>
          <a:p>
            <a:r>
              <a:rPr lang="en-US" dirty="0"/>
              <a:t>Conclusion</a:t>
            </a:r>
          </a:p>
        </p:txBody>
      </p:sp>
      <p:pic>
        <p:nvPicPr>
          <p:cNvPr id="7" name="Picture 6" descr="What Is Bitcoin, Is It For Real Or A Bubble?">
            <a:extLst>
              <a:ext uri="{FF2B5EF4-FFF2-40B4-BE49-F238E27FC236}">
                <a16:creationId xmlns:a16="http://schemas.microsoft.com/office/drawing/2014/main" id="{5D7F3C1B-5BD3-9848-8E6D-EDB875A38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40" r="9916" b="1"/>
          <a:stretch/>
        </p:blipFill>
        <p:spPr>
          <a:xfrm>
            <a:off x="478800" y="1641600"/>
            <a:ext cx="5400000" cy="4514400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FF623-D08E-7646-9C1F-AD0906472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3600" y="1638000"/>
            <a:ext cx="5400000" cy="4514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cost of failures is high in safety-critical systems</a:t>
            </a:r>
          </a:p>
          <a:p>
            <a:endParaRPr lang="en-US" dirty="0"/>
          </a:p>
          <a:p>
            <a:r>
              <a:rPr lang="en-US" dirty="0"/>
              <a:t>Verification and validation are equally important activities, hence merit equal attention</a:t>
            </a:r>
          </a:p>
          <a:p>
            <a:endParaRPr lang="en-US" dirty="0"/>
          </a:p>
          <a:p>
            <a:r>
              <a:rPr lang="en-US" dirty="0"/>
              <a:t>The IVOIRE methodology puts validation in the center of refinement-based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VOs can provide POs like semantics to the concept of formal validation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D4437-EC08-524B-BC1E-42E7A56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9600" y="6357600"/>
            <a:ext cx="685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E1B1CB6-5C5C-443C-B788-F7ADFC29778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4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7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A90834-64A7-CD46-8A91-61DF070EA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200" y="5347588"/>
            <a:ext cx="3436400" cy="1396112"/>
          </a:xfrm>
        </p:spPr>
        <p:txBody>
          <a:bodyPr/>
          <a:lstStyle/>
          <a:p>
            <a:r>
              <a:rPr lang="en-US" sz="2400" b="1" dirty="0">
                <a:solidFill>
                  <a:schemeClr val="accent2"/>
                </a:solidFill>
              </a:rPr>
              <a:t>Atif Mashkoor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0F9B99-B5A1-5144-8AF4-8D6E12FF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1306800"/>
            <a:ext cx="9346894" cy="2008800"/>
          </a:xfrm>
        </p:spPr>
        <p:txBody>
          <a:bodyPr/>
          <a:lstStyle/>
          <a:p>
            <a:r>
              <a:rPr lang="en-GB" sz="3200" dirty="0"/>
              <a:t>Validation Obligations: </a:t>
            </a:r>
            <a:br>
              <a:rPr lang="en-GB" sz="3200" dirty="0"/>
            </a:br>
            <a:r>
              <a:rPr lang="en-GB" sz="3200" dirty="0"/>
              <a:t>A Novel Approach to Check Compliance between Requirements and their Formal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1E6864-EB50-A84D-A6EC-CE2625A00CCD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r="2162"/>
          <a:stretch>
            <a:fillRect/>
          </a:stretch>
        </p:blipFill>
        <p:spPr bwMode="auto">
          <a:xfrm>
            <a:off x="9822094" y="2456680"/>
            <a:ext cx="1468800" cy="10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276FC-F44F-A240-8C3B-E2D1E6FF3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672" y="3977336"/>
            <a:ext cx="1705664" cy="10857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C59F8D-D8D4-C0CF-07A0-B4519DB63E58}"/>
              </a:ext>
            </a:extLst>
          </p:cNvPr>
          <p:cNvSpPr txBox="1"/>
          <p:nvPr/>
        </p:nvSpPr>
        <p:spPr>
          <a:xfrm>
            <a:off x="4610100" y="5063057"/>
            <a:ext cx="4203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IVOIRE Workshop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June 07, 2022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Lugano, Switzerland</a:t>
            </a:r>
          </a:p>
        </p:txBody>
      </p:sp>
    </p:spTree>
    <p:extLst>
      <p:ext uri="{BB962C8B-B14F-4D97-AF65-F5344CB8AC3E}">
        <p14:creationId xmlns:p14="http://schemas.microsoft.com/office/powerpoint/2010/main" val="29905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33"/>
    </mc:Choice>
    <mc:Fallback xmlns="">
      <p:transition spd="slow" advTm="168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575999"/>
            <a:ext cx="11124000" cy="990000"/>
          </a:xfrm>
        </p:spPr>
        <p:txBody>
          <a:bodyPr anchor="t">
            <a:normAutofit/>
          </a:bodyPr>
          <a:lstStyle/>
          <a:p>
            <a:r>
              <a:rPr lang="de-DE" dirty="0"/>
              <a:t>Table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800" y="1641600"/>
            <a:ext cx="5400000" cy="451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Motivation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Methodology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IVOIRE project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ow to conduct an SEO content audit">
            <a:extLst>
              <a:ext uri="{FF2B5EF4-FFF2-40B4-BE49-F238E27FC236}">
                <a16:creationId xmlns:a16="http://schemas.microsoft.com/office/drawing/2014/main" id="{7B341D71-5072-214C-B227-377E79F67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r="14417"/>
          <a:stretch/>
        </p:blipFill>
        <p:spPr bwMode="auto">
          <a:xfrm>
            <a:off x="6213600" y="1638000"/>
            <a:ext cx="5400000" cy="4514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30087-F969-D145-A865-7CC93355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9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21"/>
    </mc:Choice>
    <mc:Fallback xmlns="">
      <p:transition spd="slow" advTm="19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F9A8D8-2451-4E46-96EB-1DAE99CD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CBC004-A1F2-C747-A2DC-B547D93C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" y="1621584"/>
            <a:ext cx="6348300" cy="4516749"/>
          </a:xfrm>
        </p:spPr>
        <p:txBody>
          <a:bodyPr/>
          <a:lstStyle/>
          <a:p>
            <a:r>
              <a:rPr lang="en-US" sz="2400" dirty="0"/>
              <a:t>The use of formal methods is highly recommended for quality assurance (QA) of safety-critical systems</a:t>
            </a:r>
          </a:p>
          <a:p>
            <a:r>
              <a:rPr lang="en-US" sz="2400" dirty="0"/>
              <a:t>Techniques for programs specification, development and reasoning about their correctness based on mathematics and logic</a:t>
            </a:r>
          </a:p>
          <a:p>
            <a:r>
              <a:rPr lang="en-US" sz="2400" dirty="0"/>
              <a:t>Verification often takes the center stage</a:t>
            </a:r>
          </a:p>
          <a:p>
            <a:r>
              <a:rPr lang="en-US" sz="2400" dirty="0"/>
              <a:t>Validation is somehow neglected, especially in the stepwise refinement 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B0C09F-DA9C-B341-AD48-36275720C5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17B35-0CAB-6840-992C-D9BFE033117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2" descr="Safety Critical - Health &amp; Wellbeing - HR - The University of Sheffield">
            <a:extLst>
              <a:ext uri="{FF2B5EF4-FFF2-40B4-BE49-F238E27FC236}">
                <a16:creationId xmlns:a16="http://schemas.microsoft.com/office/drawing/2014/main" id="{5F1A8965-1924-B64D-B16E-72E91A4A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00" y="1565999"/>
            <a:ext cx="45974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ogramming Language Theory &amp; Formal Methods - Resources | plt-formal- methods-resources">
            <a:extLst>
              <a:ext uri="{FF2B5EF4-FFF2-40B4-BE49-F238E27FC236}">
                <a16:creationId xmlns:a16="http://schemas.microsoft.com/office/drawing/2014/main" id="{12BCED17-B999-4146-9B33-E4DA99CAC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8470" y="3794182"/>
            <a:ext cx="4597401" cy="209181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64"/>
    </mc:Choice>
    <mc:Fallback xmlns="">
      <p:transition spd="slow" advTm="93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FD16-AEDD-9D45-8AB7-3A271F3A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Stepwise model development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ACFFF-2732-A54C-A9B7-04C6480F8A2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9A0AA-B573-4E49-A5BA-E542225DD4C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12BB5-493C-3742-860A-25C11891B172}"/>
              </a:ext>
            </a:extLst>
          </p:cNvPr>
          <p:cNvSpPr/>
          <p:nvPr/>
        </p:nvSpPr>
        <p:spPr>
          <a:xfrm>
            <a:off x="3387625" y="1994453"/>
            <a:ext cx="1588566" cy="58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Abstract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D3D21-848B-EA4F-95F5-F9C6CCCE068A}"/>
              </a:ext>
            </a:extLst>
          </p:cNvPr>
          <p:cNvSpPr/>
          <p:nvPr/>
        </p:nvSpPr>
        <p:spPr>
          <a:xfrm>
            <a:off x="3380425" y="2831148"/>
            <a:ext cx="1595766" cy="58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Refinement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B9D08-26E2-4B43-8E00-AECD8C8E2B0A}"/>
              </a:ext>
            </a:extLst>
          </p:cNvPr>
          <p:cNvSpPr/>
          <p:nvPr/>
        </p:nvSpPr>
        <p:spPr>
          <a:xfrm>
            <a:off x="3387625" y="3683847"/>
            <a:ext cx="1588566" cy="58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Refinement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D22CAFC6-C1B4-0C42-9665-C50E0118986E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rot="5400000" flipH="1" flipV="1">
            <a:off x="4053309" y="2702549"/>
            <a:ext cx="253599" cy="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7D91925-303D-D147-915C-EEA163568DF1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rot="16200000" flipV="1">
            <a:off x="4045307" y="3547246"/>
            <a:ext cx="269603" cy="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BCF0502-3F21-B64A-BDC4-0B5DC505B8BA}"/>
              </a:ext>
            </a:extLst>
          </p:cNvPr>
          <p:cNvSpPr/>
          <p:nvPr/>
        </p:nvSpPr>
        <p:spPr>
          <a:xfrm>
            <a:off x="3380424" y="4536546"/>
            <a:ext cx="1595767" cy="583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Implementation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4505E506-1878-4F42-BC8C-D0F2668DF048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rot="5400000" flipH="1" flipV="1">
            <a:off x="4045307" y="4399945"/>
            <a:ext cx="269603" cy="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apezium 26">
            <a:extLst>
              <a:ext uri="{FF2B5EF4-FFF2-40B4-BE49-F238E27FC236}">
                <a16:creationId xmlns:a16="http://schemas.microsoft.com/office/drawing/2014/main" id="{378BAD2C-6F0E-B24F-94D4-9E37E871E7D0}"/>
              </a:ext>
            </a:extLst>
          </p:cNvPr>
          <p:cNvSpPr/>
          <p:nvPr/>
        </p:nvSpPr>
        <p:spPr>
          <a:xfrm>
            <a:off x="788504" y="2831148"/>
            <a:ext cx="1504122" cy="583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Verification, e.g., proofs</a:t>
            </a:r>
          </a:p>
        </p:txBody>
      </p:sp>
      <p:sp>
        <p:nvSpPr>
          <p:cNvPr id="28" name="Trapezium 27">
            <a:extLst>
              <a:ext uri="{FF2B5EF4-FFF2-40B4-BE49-F238E27FC236}">
                <a16:creationId xmlns:a16="http://schemas.microsoft.com/office/drawing/2014/main" id="{FEB51687-9779-CF44-878D-CE4508C5FDFB}"/>
              </a:ext>
            </a:extLst>
          </p:cNvPr>
          <p:cNvSpPr/>
          <p:nvPr/>
        </p:nvSpPr>
        <p:spPr>
          <a:xfrm>
            <a:off x="788504" y="3691404"/>
            <a:ext cx="1504122" cy="583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Verification, e.g., proofs</a:t>
            </a:r>
          </a:p>
        </p:txBody>
      </p:sp>
      <p:sp>
        <p:nvSpPr>
          <p:cNvPr id="34" name="Trapezium 33">
            <a:extLst>
              <a:ext uri="{FF2B5EF4-FFF2-40B4-BE49-F238E27FC236}">
                <a16:creationId xmlns:a16="http://schemas.microsoft.com/office/drawing/2014/main" id="{962E85F7-CA2D-7A47-B2A4-9A84B232866B}"/>
              </a:ext>
            </a:extLst>
          </p:cNvPr>
          <p:cNvSpPr/>
          <p:nvPr/>
        </p:nvSpPr>
        <p:spPr>
          <a:xfrm>
            <a:off x="6063990" y="2831148"/>
            <a:ext cx="1504122" cy="583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Validation, e.g., animation</a:t>
            </a:r>
          </a:p>
        </p:txBody>
      </p:sp>
      <p:sp>
        <p:nvSpPr>
          <p:cNvPr id="35" name="Trapezium 34">
            <a:extLst>
              <a:ext uri="{FF2B5EF4-FFF2-40B4-BE49-F238E27FC236}">
                <a16:creationId xmlns:a16="http://schemas.microsoft.com/office/drawing/2014/main" id="{6655ABCB-EBE6-5B46-ABD3-631641935E3E}"/>
              </a:ext>
            </a:extLst>
          </p:cNvPr>
          <p:cNvSpPr/>
          <p:nvPr/>
        </p:nvSpPr>
        <p:spPr>
          <a:xfrm>
            <a:off x="6063990" y="3676344"/>
            <a:ext cx="1504122" cy="583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Validation, e.g., animation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F3C13FA-425E-4F43-9726-D6B32BAF93FA}"/>
              </a:ext>
            </a:extLst>
          </p:cNvPr>
          <p:cNvCxnSpPr>
            <a:stCxn id="34" idx="1"/>
          </p:cNvCxnSpPr>
          <p:nvPr/>
        </p:nvCxnSpPr>
        <p:spPr>
          <a:xfrm flipH="1" flipV="1">
            <a:off x="4976191" y="3114261"/>
            <a:ext cx="1160686" cy="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32820DC-C2A7-BF43-8879-CC5915D376ED}"/>
              </a:ext>
            </a:extLst>
          </p:cNvPr>
          <p:cNvCxnSpPr>
            <a:stCxn id="35" idx="1"/>
            <a:endCxn id="8" idx="3"/>
          </p:cNvCxnSpPr>
          <p:nvPr/>
        </p:nvCxnSpPr>
        <p:spPr>
          <a:xfrm flipH="1">
            <a:off x="4976191" y="3967892"/>
            <a:ext cx="1160686" cy="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058D36-49B6-BC46-8243-6C61D5039ED5}"/>
              </a:ext>
            </a:extLst>
          </p:cNvPr>
          <p:cNvCxnSpPr/>
          <p:nvPr/>
        </p:nvCxnSpPr>
        <p:spPr>
          <a:xfrm>
            <a:off x="2239617" y="3114261"/>
            <a:ext cx="1140807" cy="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2296E48-CE99-9B40-9096-446CE9A14CF0}"/>
              </a:ext>
            </a:extLst>
          </p:cNvPr>
          <p:cNvCxnSpPr/>
          <p:nvPr/>
        </p:nvCxnSpPr>
        <p:spPr>
          <a:xfrm flipV="1">
            <a:off x="2239617" y="3967892"/>
            <a:ext cx="1140807" cy="15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Content Placeholder 18">
            <a:extLst>
              <a:ext uri="{FF2B5EF4-FFF2-40B4-BE49-F238E27FC236}">
                <a16:creationId xmlns:a16="http://schemas.microsoft.com/office/drawing/2014/main" id="{E7C2FCA0-CE77-154A-95B1-3217F6DD8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0912" y="2594491"/>
            <a:ext cx="3209088" cy="1909110"/>
          </a:xfrm>
          <a:prstGeom prst="rect">
            <a:avLst/>
          </a:prstGeom>
        </p:spPr>
      </p:pic>
      <p:sp>
        <p:nvSpPr>
          <p:cNvPr id="21" name="Trapezium 20">
            <a:extLst>
              <a:ext uri="{FF2B5EF4-FFF2-40B4-BE49-F238E27FC236}">
                <a16:creationId xmlns:a16="http://schemas.microsoft.com/office/drawing/2014/main" id="{A326FF92-BDF6-9843-9039-DB7F78B5C2F4}"/>
              </a:ext>
            </a:extLst>
          </p:cNvPr>
          <p:cNvSpPr/>
          <p:nvPr/>
        </p:nvSpPr>
        <p:spPr>
          <a:xfrm>
            <a:off x="788504" y="1994453"/>
            <a:ext cx="1504122" cy="583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Verification, e.g., proofs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611424-EF94-F341-B00F-A48E3E077643}"/>
              </a:ext>
            </a:extLst>
          </p:cNvPr>
          <p:cNvCxnSpPr/>
          <p:nvPr/>
        </p:nvCxnSpPr>
        <p:spPr>
          <a:xfrm>
            <a:off x="2239617" y="2277566"/>
            <a:ext cx="1140807" cy="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apezium 22">
            <a:extLst>
              <a:ext uri="{FF2B5EF4-FFF2-40B4-BE49-F238E27FC236}">
                <a16:creationId xmlns:a16="http://schemas.microsoft.com/office/drawing/2014/main" id="{395D5036-7DDA-6149-B785-B7F53F59FDAD}"/>
              </a:ext>
            </a:extLst>
          </p:cNvPr>
          <p:cNvSpPr/>
          <p:nvPr/>
        </p:nvSpPr>
        <p:spPr>
          <a:xfrm>
            <a:off x="6102508" y="2045605"/>
            <a:ext cx="1504122" cy="58309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Validation, e.g., animation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259E06-D179-8749-9164-6FC10E860A35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5014709" y="2328718"/>
            <a:ext cx="1160686" cy="8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7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27" grpId="0" animBg="1"/>
      <p:bldP spid="28" grpId="0" animBg="1"/>
      <p:bldP spid="34" grpId="0" animBg="1"/>
      <p:bldP spid="35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F0F9-515D-544F-AD02-9736879B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obligations vs validation 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782F-4DB1-EA4D-A0CF-AC10E71CA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" y="1621584"/>
            <a:ext cx="8543700" cy="4516749"/>
          </a:xfrm>
        </p:spPr>
        <p:txBody>
          <a:bodyPr/>
          <a:lstStyle/>
          <a:p>
            <a:r>
              <a:rPr lang="en-GB" sz="2400" dirty="0"/>
              <a:t>Proof obligation (PO) is a logical formula associated with the consistency claim of a given verification property</a:t>
            </a:r>
          </a:p>
          <a:p>
            <a:r>
              <a:rPr lang="en-GB" sz="2400" dirty="0"/>
              <a:t>Verification(specification) = </a:t>
            </a:r>
            <a:r>
              <a:rPr lang="el-GR" sz="2400" dirty="0"/>
              <a:t>Σ </a:t>
            </a:r>
            <a:r>
              <a:rPr lang="en-GB" sz="2400" dirty="0"/>
              <a:t>POs(specification)</a:t>
            </a:r>
            <a:endParaRPr lang="en-US" sz="2400" dirty="0"/>
          </a:p>
          <a:p>
            <a:r>
              <a:rPr lang="en-US" sz="2400" dirty="0"/>
              <a:t>Analogous to the idea of PO, we propose to break the overall validation of a specification and associate it with each refinement step</a:t>
            </a:r>
          </a:p>
          <a:p>
            <a:r>
              <a:rPr lang="en-GB" sz="2400" dirty="0"/>
              <a:t>A validation obligation (VO) is a logical formula associated with the correctness claim of a given validation property </a:t>
            </a:r>
          </a:p>
          <a:p>
            <a:r>
              <a:rPr lang="en-GB" sz="2400" dirty="0"/>
              <a:t>Validation(specification) = </a:t>
            </a:r>
            <a:r>
              <a:rPr lang="el-GR" sz="2400" dirty="0"/>
              <a:t>Σ </a:t>
            </a:r>
            <a:r>
              <a:rPr lang="en-GB" sz="2400" dirty="0"/>
              <a:t>VOs(specification)</a:t>
            </a:r>
            <a:endParaRPr lang="en-US" sz="2400" dirty="0"/>
          </a:p>
          <a:p>
            <a:pPr marL="2160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8D73C-E3EF-5841-8CD0-1FD63A48AF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2ACB9-B328-C74F-89C4-F6287A24507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PROOFS 2019">
            <a:extLst>
              <a:ext uri="{FF2B5EF4-FFF2-40B4-BE49-F238E27FC236}">
                <a16:creationId xmlns:a16="http://schemas.microsoft.com/office/drawing/2014/main" id="{3E0217DE-A3C1-0643-B2EC-CD9ADED5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00" y="2193020"/>
            <a:ext cx="27051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D679-B034-E6D5-E7EA-51A423B9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obligation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829A3B-FB2C-FABD-C489-ACE302711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95" y="3363159"/>
            <a:ext cx="8327209" cy="6731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A9A83B-0FA9-4CA9-61F9-108165CAAEB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D8EDF-AC3C-488D-2BDA-F8E37234DE9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464CE7B-65BB-BAA5-CED9-ECE926748C69}"/>
              </a:ext>
            </a:extLst>
          </p:cNvPr>
          <p:cNvSpPr txBox="1">
            <a:spLocks/>
          </p:cNvSpPr>
          <p:nvPr/>
        </p:nvSpPr>
        <p:spPr>
          <a:xfrm>
            <a:off x="471600" y="1621584"/>
            <a:ext cx="11124000" cy="451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6000" indent="-216000" algn="l" defTabSz="914400" rtl="0" eaLnBrk="1" latinLnBrk="0" hangingPunct="1">
              <a:lnSpc>
                <a:spcPct val="105000"/>
              </a:lnSpc>
              <a:spcBef>
                <a:spcPts val="800"/>
              </a:spcBef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11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SzPct val="65000"/>
              <a:buFont typeface="Wingdings 2" panose="05020102010507070707" pitchFamily="18" charset="2"/>
              <a:buChar char="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 validation obligation (VO) is composed of (multiple) validation tasks (VT) associated with a model to check its compliance with the requirement</a:t>
            </a:r>
            <a:endParaRPr lang="en-US" sz="2400" dirty="0"/>
          </a:p>
          <a:p>
            <a:pPr marL="2160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849C5D4-472A-70E2-D452-7AD5D777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tasks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9DDC0A-E516-0495-C467-4313E37B91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606DD-5A6A-E665-6B80-581011373D4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A7FE30D2-7B84-1215-944A-60E1CE0D4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40" y="1620838"/>
            <a:ext cx="7979596" cy="4518025"/>
          </a:xfrm>
        </p:spPr>
      </p:pic>
    </p:spTree>
    <p:extLst>
      <p:ext uri="{BB962C8B-B14F-4D97-AF65-F5344CB8AC3E}">
        <p14:creationId xmlns:p14="http://schemas.microsoft.com/office/powerpoint/2010/main" val="273359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WF-Zukunftskollegs">
            <a:extLst>
              <a:ext uri="{FF2B5EF4-FFF2-40B4-BE49-F238E27FC236}">
                <a16:creationId xmlns:a16="http://schemas.microsoft.com/office/drawing/2014/main" id="{8BF72CED-5C9B-58AB-A098-BBA16045F3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86" y="1742975"/>
            <a:ext cx="3663814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71907B79-9A7D-A252-5E82-7E567707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1D0509-252A-90DF-080D-246F7DD24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1641600"/>
            <a:ext cx="8296900" cy="4514400"/>
          </a:xfrm>
        </p:spPr>
        <p:txBody>
          <a:bodyPr/>
          <a:lstStyle/>
          <a:p>
            <a:r>
              <a:rPr lang="en-GB" sz="2400" dirty="0"/>
              <a:t>Integration of Validation into a Refinement-based Rigorous Development Process (</a:t>
            </a:r>
            <a:r>
              <a:rPr lang="en-US" sz="2400" dirty="0"/>
              <a:t>IVOIRE</a:t>
            </a:r>
            <a:r>
              <a:rPr lang="en-GB" sz="2400" dirty="0"/>
              <a:t>)</a:t>
            </a:r>
          </a:p>
          <a:p>
            <a:r>
              <a:rPr lang="en-GB" sz="2400" dirty="0"/>
              <a:t>Time frame: </a:t>
            </a:r>
            <a:r>
              <a:rPr lang="en-US" sz="2400" dirty="0"/>
              <a:t>Oct 2020 – Sep 2023</a:t>
            </a:r>
          </a:p>
          <a:p>
            <a:r>
              <a:rPr lang="en-US" sz="2400" dirty="0"/>
              <a:t>Source: DACH (FWF-DFG)</a:t>
            </a:r>
          </a:p>
          <a:p>
            <a:r>
              <a:rPr lang="en-US" sz="2400" dirty="0"/>
              <a:t>Principle investigators</a:t>
            </a:r>
          </a:p>
          <a:p>
            <a:pPr lvl="1"/>
            <a:r>
              <a:rPr lang="en-US" dirty="0"/>
              <a:t>Atif Mashkoor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Leuschel</a:t>
            </a:r>
            <a:endParaRPr lang="en-US" dirty="0"/>
          </a:p>
          <a:p>
            <a:pPr lvl="1"/>
            <a:r>
              <a:rPr lang="en-US" dirty="0"/>
              <a:t>Alexander </a:t>
            </a:r>
            <a:r>
              <a:rPr lang="en-US" dirty="0" err="1"/>
              <a:t>Egyed</a:t>
            </a:r>
            <a:endParaRPr lang="en-US" dirty="0"/>
          </a:p>
          <a:p>
            <a:r>
              <a:rPr lang="en-US" sz="2400" dirty="0"/>
              <a:t>Project staff</a:t>
            </a:r>
          </a:p>
          <a:p>
            <a:pPr lvl="1"/>
            <a:r>
              <a:rPr lang="en-US" dirty="0"/>
              <a:t>Sebastian Stock</a:t>
            </a:r>
          </a:p>
          <a:p>
            <a:pPr lvl="1"/>
            <a:r>
              <a:rPr lang="en-US" dirty="0"/>
              <a:t>Fabian Vu</a:t>
            </a:r>
          </a:p>
          <a:p>
            <a:pPr lvl="1"/>
            <a:r>
              <a:rPr lang="en-US" dirty="0"/>
              <a:t>David </a:t>
            </a:r>
            <a:r>
              <a:rPr lang="en-GB" dirty="0" err="1"/>
              <a:t>Geleßus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39D79-4A45-B7EE-C408-EFE1C91B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B1CB6-5C5C-443C-B788-F7ADFC29778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4CC86-3B87-CD9C-01FE-6C4E01E25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38" y="638899"/>
            <a:ext cx="2336800" cy="927100"/>
          </a:xfrm>
          <a:prstGeom prst="rect">
            <a:avLst/>
          </a:prstGeom>
        </p:spPr>
      </p:pic>
      <p:pic>
        <p:nvPicPr>
          <p:cNvPr id="1032" name="Picture 8" descr="Prof. Schreyögg Mitglied der DFG-Pandemieforschungskommission - Universität  Hamburg">
            <a:extLst>
              <a:ext uri="{FF2B5EF4-FFF2-40B4-BE49-F238E27FC236}">
                <a16:creationId xmlns:a16="http://schemas.microsoft.com/office/drawing/2014/main" id="{DCD1692E-2CD9-BB20-B7C1-1F0C6DEA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73" y="3851274"/>
            <a:ext cx="3704527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8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2|2.2|2.3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9.9|9.2|23|1.5|37.6"/>
</p:tagLst>
</file>

<file path=ppt/theme/theme1.xml><?xml version="1.0" encoding="utf-8"?>
<a:theme xmlns:a="http://schemas.openxmlformats.org/drawingml/2006/main" name="Larissa">
  <a:themeElements>
    <a:clrScheme name="JKU">
      <a:dk1>
        <a:srgbClr val="000000"/>
      </a:dk1>
      <a:lt1>
        <a:sysClr val="window" lastClr="FFFFFF"/>
      </a:lt1>
      <a:dk2>
        <a:srgbClr val="9C477B"/>
      </a:dk2>
      <a:lt2>
        <a:srgbClr val="BBD032"/>
      </a:lt2>
      <a:accent1>
        <a:srgbClr val="808288"/>
      </a:accent1>
      <a:accent2>
        <a:srgbClr val="046E98"/>
      </a:accent2>
      <a:accent3>
        <a:srgbClr val="5CCFCB"/>
      </a:accent3>
      <a:accent4>
        <a:srgbClr val="4CAC4E"/>
      </a:accent4>
      <a:accent5>
        <a:srgbClr val="E73729"/>
      </a:accent5>
      <a:accent6>
        <a:srgbClr val="FBBA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3F99C44A-CAEA-4A01-A777-39C78BE397D7}" vid="{2456F2AB-0347-4679-B393-03963FE6EF16}"/>
    </a:ext>
  </a:extLst>
</a:theme>
</file>

<file path=ppt/theme/theme2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JKU">
      <a:dk1>
        <a:srgbClr val="000000"/>
      </a:dk1>
      <a:lt1>
        <a:sysClr val="window" lastClr="FFFFFF"/>
      </a:lt1>
      <a:dk2>
        <a:srgbClr val="8A386C"/>
      </a:dk2>
      <a:lt2>
        <a:srgbClr val="AECB30"/>
      </a:lt2>
      <a:accent1>
        <a:srgbClr val="59636C"/>
      </a:accent1>
      <a:accent2>
        <a:srgbClr val="0081BE"/>
      </a:accent2>
      <a:accent3>
        <a:srgbClr val="72D2E8"/>
      </a:accent3>
      <a:accent4>
        <a:srgbClr val="47B44E"/>
      </a:accent4>
      <a:accent5>
        <a:srgbClr val="E74824"/>
      </a:accent5>
      <a:accent6>
        <a:srgbClr val="F9A900"/>
      </a:accent6>
      <a:hlink>
        <a:srgbClr val="0563C1"/>
      </a:hlink>
      <a:folHlink>
        <a:srgbClr val="954F72"/>
      </a:folHlink>
    </a:clrScheme>
    <a:fontScheme name="JKU 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425</Words>
  <Application>Microsoft Macintosh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Wingdings</vt:lpstr>
      <vt:lpstr>Wingdings 2</vt:lpstr>
      <vt:lpstr>Larissa</vt:lpstr>
      <vt:lpstr>PowerPoint Presentation</vt:lpstr>
      <vt:lpstr>Validation Obligations:  A Novel Approach to Check Compliance between Requirements and their Formal Specification</vt:lpstr>
      <vt:lpstr>Table of contents</vt:lpstr>
      <vt:lpstr>Motivation</vt:lpstr>
      <vt:lpstr>Stepwise model development</vt:lpstr>
      <vt:lpstr>Proof obligations vs validation obligations</vt:lpstr>
      <vt:lpstr>Validation obligation</vt:lpstr>
      <vt:lpstr>Validation tasks</vt:lpstr>
      <vt:lpstr>PowerPoint Presentation</vt:lpstr>
      <vt:lpstr>PowerPoint Presentation</vt:lpstr>
      <vt:lpstr>Rigorous method (Event-) B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Atif Mashkoor</dc:creator>
  <cp:lastModifiedBy>Atif Mashkoor</cp:lastModifiedBy>
  <cp:revision>130</cp:revision>
  <dcterms:created xsi:type="dcterms:W3CDTF">2021-01-11T16:59:26Z</dcterms:created>
  <dcterms:modified xsi:type="dcterms:W3CDTF">2022-06-05T21:09:45Z</dcterms:modified>
</cp:coreProperties>
</file>